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19"/>
  </p:notesMasterIdLst>
  <p:sldIdLst>
    <p:sldId id="271" r:id="rId5"/>
    <p:sldId id="258" r:id="rId6"/>
    <p:sldId id="259" r:id="rId7"/>
    <p:sldId id="260" r:id="rId8"/>
    <p:sldId id="261" r:id="rId9"/>
    <p:sldId id="262" r:id="rId10"/>
    <p:sldId id="264" r:id="rId11"/>
    <p:sldId id="267" r:id="rId12"/>
    <p:sldId id="265" r:id="rId13"/>
    <p:sldId id="263" r:id="rId14"/>
    <p:sldId id="266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1FC14-7A9D-4871-A50B-7AEDBD0F6886}" v="83" dt="2021-11-09T20:23:39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 snapToGrid="0">
      <p:cViewPr>
        <p:scale>
          <a:sx n="60" d="100"/>
          <a:sy n="60" d="100"/>
        </p:scale>
        <p:origin x="-60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7D32E-5C9F-4781-AD8D-D4AAE0129CAD}" type="doc">
      <dgm:prSet loTypeId="urn:microsoft.com/office/officeart/2016/7/layout/BasicProcessNew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AA30F5-92FD-48B6-BC0E-E0DFBA7D3440}">
      <dgm:prSet/>
      <dgm:spPr/>
      <dgm:t>
        <a:bodyPr/>
        <a:lstStyle/>
        <a:p>
          <a:r>
            <a:rPr lang="bg-BG" dirty="0"/>
            <a:t>„Предприемач</a:t>
          </a:r>
          <a:r>
            <a:rPr lang="en-US" dirty="0"/>
            <a:t>” – </a:t>
          </a:r>
          <a:r>
            <a:rPr lang="bg-BG" dirty="0"/>
            <a:t>произхожда от френската дума „</a:t>
          </a:r>
          <a:r>
            <a:rPr lang="en-US" dirty="0"/>
            <a:t>entrepreneur”</a:t>
          </a:r>
          <a:r>
            <a:rPr lang="bg-BG" dirty="0"/>
            <a:t/>
          </a:r>
          <a:br>
            <a:rPr lang="bg-BG" dirty="0"/>
          </a:br>
          <a:r>
            <a:rPr lang="bg-BG" dirty="0"/>
            <a:t>и означава посредник или откривател.</a:t>
          </a:r>
          <a:endParaRPr lang="en-US" dirty="0"/>
        </a:p>
      </dgm:t>
    </dgm:pt>
    <dgm:pt modelId="{E7568B12-F68C-4B00-B464-D3CBFAB744BD}" type="parTrans" cxnId="{9783A498-5705-4C23-B2BD-A9C16FD18159}">
      <dgm:prSet/>
      <dgm:spPr/>
      <dgm:t>
        <a:bodyPr/>
        <a:lstStyle/>
        <a:p>
          <a:endParaRPr lang="en-US"/>
        </a:p>
      </dgm:t>
    </dgm:pt>
    <dgm:pt modelId="{850A00F1-3575-4B09-9D4E-35218E734D02}" type="sibTrans" cxnId="{9783A498-5705-4C23-B2BD-A9C16FD18159}">
      <dgm:prSet/>
      <dgm:spPr/>
      <dgm:t>
        <a:bodyPr/>
        <a:lstStyle/>
        <a:p>
          <a:endParaRPr lang="en-US"/>
        </a:p>
      </dgm:t>
    </dgm:pt>
    <dgm:pt modelId="{7B67968A-6CFA-408E-93C5-CA571522B547}">
      <dgm:prSet/>
      <dgm:spPr/>
      <dgm:t>
        <a:bodyPr/>
        <a:lstStyle/>
        <a:p>
          <a:r>
            <a:rPr lang="bg-BG" dirty="0"/>
            <a:t>ЗАСЕГА няма строго определена </a:t>
          </a:r>
          <a:r>
            <a:rPr lang="bg-BG" dirty="0" smtClean="0"/>
            <a:t>дефиниция </a:t>
          </a:r>
          <a:r>
            <a:rPr lang="bg-BG" dirty="0"/>
            <a:t>на предприемачеството, която да е приета от всички икономисти или да е приложима във всяка икономика.</a:t>
          </a:r>
          <a:endParaRPr lang="en-US" dirty="0"/>
        </a:p>
      </dgm:t>
    </dgm:pt>
    <dgm:pt modelId="{5A03EFB4-82A5-4D7F-BA9D-D377BB72B57E}" type="parTrans" cxnId="{2F6F5384-E904-4C59-9CF5-102EDC36FDD2}">
      <dgm:prSet/>
      <dgm:spPr/>
      <dgm:t>
        <a:bodyPr/>
        <a:lstStyle/>
        <a:p>
          <a:endParaRPr lang="en-US"/>
        </a:p>
      </dgm:t>
    </dgm:pt>
    <dgm:pt modelId="{D2944B0D-8ADE-4673-9E5D-D797C7635DBD}" type="sibTrans" cxnId="{2F6F5384-E904-4C59-9CF5-102EDC36FDD2}">
      <dgm:prSet/>
      <dgm:spPr/>
      <dgm:t>
        <a:bodyPr/>
        <a:lstStyle/>
        <a:p>
          <a:endParaRPr lang="en-US"/>
        </a:p>
      </dgm:t>
    </dgm:pt>
    <dgm:pt modelId="{B0223FBB-1084-47CF-9D28-230F8B3B0394}" type="pres">
      <dgm:prSet presAssocID="{6417D32E-5C9F-4781-AD8D-D4AAE0129C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28D74B9-2970-4AC6-9D6F-DD57EB8439CC}" type="pres">
      <dgm:prSet presAssocID="{D6AA30F5-92FD-48B6-BC0E-E0DFBA7D34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4A9215-CAEF-4260-9B70-73563F9E74B3}" type="pres">
      <dgm:prSet presAssocID="{850A00F1-3575-4B09-9D4E-35218E734D02}" presName="sibTransSpacerBeforeConnector" presStyleCnt="0"/>
      <dgm:spPr/>
    </dgm:pt>
    <dgm:pt modelId="{D1BEAE55-D224-4B1E-B501-39CC7C4A109E}" type="pres">
      <dgm:prSet presAssocID="{850A00F1-3575-4B09-9D4E-35218E734D02}" presName="sibTrans" presStyleLbl="node1" presStyleIdx="1" presStyleCnt="3"/>
      <dgm:spPr/>
      <dgm:t>
        <a:bodyPr/>
        <a:lstStyle/>
        <a:p>
          <a:endParaRPr lang="bg-BG"/>
        </a:p>
      </dgm:t>
    </dgm:pt>
    <dgm:pt modelId="{65F7B525-F69C-4CA1-8E76-FA7EEC7BBA63}" type="pres">
      <dgm:prSet presAssocID="{850A00F1-3575-4B09-9D4E-35218E734D02}" presName="sibTransSpacerAfterConnector" presStyleCnt="0"/>
      <dgm:spPr/>
    </dgm:pt>
    <dgm:pt modelId="{BD79706D-7FB2-4B95-9CAE-74426C168A67}" type="pres">
      <dgm:prSet presAssocID="{7B67968A-6CFA-408E-93C5-CA571522B5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F6F5384-E904-4C59-9CF5-102EDC36FDD2}" srcId="{6417D32E-5C9F-4781-AD8D-D4AAE0129CAD}" destId="{7B67968A-6CFA-408E-93C5-CA571522B547}" srcOrd="1" destOrd="0" parTransId="{5A03EFB4-82A5-4D7F-BA9D-D377BB72B57E}" sibTransId="{D2944B0D-8ADE-4673-9E5D-D797C7635DBD}"/>
    <dgm:cxn modelId="{9783A498-5705-4C23-B2BD-A9C16FD18159}" srcId="{6417D32E-5C9F-4781-AD8D-D4AAE0129CAD}" destId="{D6AA30F5-92FD-48B6-BC0E-E0DFBA7D3440}" srcOrd="0" destOrd="0" parTransId="{E7568B12-F68C-4B00-B464-D3CBFAB744BD}" sibTransId="{850A00F1-3575-4B09-9D4E-35218E734D02}"/>
    <dgm:cxn modelId="{51B8EDF4-9D84-4B5C-BDE4-FCC7EAB245D1}" type="presOf" srcId="{D6AA30F5-92FD-48B6-BC0E-E0DFBA7D3440}" destId="{828D74B9-2970-4AC6-9D6F-DD57EB8439CC}" srcOrd="0" destOrd="0" presId="urn:microsoft.com/office/officeart/2016/7/layout/BasicProcessNew"/>
    <dgm:cxn modelId="{F6E3ED60-D8D0-4D96-997E-D37CF536BC4B}" type="presOf" srcId="{6417D32E-5C9F-4781-AD8D-D4AAE0129CAD}" destId="{B0223FBB-1084-47CF-9D28-230F8B3B0394}" srcOrd="0" destOrd="0" presId="urn:microsoft.com/office/officeart/2016/7/layout/BasicProcessNew"/>
    <dgm:cxn modelId="{78A29F27-33B9-4171-BE0B-C1DE00C4B7EB}" type="presOf" srcId="{7B67968A-6CFA-408E-93C5-CA571522B547}" destId="{BD79706D-7FB2-4B95-9CAE-74426C168A67}" srcOrd="0" destOrd="0" presId="urn:microsoft.com/office/officeart/2016/7/layout/BasicProcessNew"/>
    <dgm:cxn modelId="{DDC7F3FB-1358-4915-AE37-400C69ECE0E7}" type="presOf" srcId="{850A00F1-3575-4B09-9D4E-35218E734D02}" destId="{D1BEAE55-D224-4B1E-B501-39CC7C4A109E}" srcOrd="0" destOrd="0" presId="urn:microsoft.com/office/officeart/2016/7/layout/BasicProcessNew"/>
    <dgm:cxn modelId="{9007A9E5-FD39-49C6-925A-8F3E0AA34666}" type="presParOf" srcId="{B0223FBB-1084-47CF-9D28-230F8B3B0394}" destId="{828D74B9-2970-4AC6-9D6F-DD57EB8439CC}" srcOrd="0" destOrd="0" presId="urn:microsoft.com/office/officeart/2016/7/layout/BasicProcessNew"/>
    <dgm:cxn modelId="{087ED6F1-46FD-4E45-BBB4-3374F0257963}" type="presParOf" srcId="{B0223FBB-1084-47CF-9D28-230F8B3B0394}" destId="{CB4A9215-CAEF-4260-9B70-73563F9E74B3}" srcOrd="1" destOrd="0" presId="urn:microsoft.com/office/officeart/2016/7/layout/BasicProcessNew"/>
    <dgm:cxn modelId="{C5E86981-AB5F-4BEC-9F2F-F45FD571DDD3}" type="presParOf" srcId="{B0223FBB-1084-47CF-9D28-230F8B3B0394}" destId="{D1BEAE55-D224-4B1E-B501-39CC7C4A109E}" srcOrd="2" destOrd="0" presId="urn:microsoft.com/office/officeart/2016/7/layout/BasicProcessNew"/>
    <dgm:cxn modelId="{67EDC30A-003E-402E-9CA1-9ABCFE10FCB0}" type="presParOf" srcId="{B0223FBB-1084-47CF-9D28-230F8B3B0394}" destId="{65F7B525-F69C-4CA1-8E76-FA7EEC7BBA63}" srcOrd="3" destOrd="0" presId="urn:microsoft.com/office/officeart/2016/7/layout/BasicProcessNew"/>
    <dgm:cxn modelId="{D70D6A4A-44C3-4828-B1C4-DB7EE510DD64}" type="presParOf" srcId="{B0223FBB-1084-47CF-9D28-230F8B3B0394}" destId="{BD79706D-7FB2-4B95-9CAE-74426C168A67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8D74B9-2970-4AC6-9D6F-DD57EB8439CC}">
      <dsp:nvSpPr>
        <dsp:cNvPr id="0" name=""/>
        <dsp:cNvSpPr/>
      </dsp:nvSpPr>
      <dsp:spPr>
        <a:xfrm>
          <a:off x="2971" y="517435"/>
          <a:ext cx="4625215" cy="2775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/>
            <a:t>„Предприемач</a:t>
          </a:r>
          <a:r>
            <a:rPr lang="en-US" sz="2500" kern="1200" dirty="0"/>
            <a:t>” – </a:t>
          </a:r>
          <a:r>
            <a:rPr lang="bg-BG" sz="2500" kern="1200" dirty="0"/>
            <a:t>произхожда от френската дума „</a:t>
          </a:r>
          <a:r>
            <a:rPr lang="en-US" sz="2500" kern="1200" dirty="0"/>
            <a:t>entrepreneur”</a:t>
          </a:r>
          <a:r>
            <a:rPr lang="bg-BG" sz="2500" kern="1200" dirty="0"/>
            <a:t/>
          </a:r>
          <a:br>
            <a:rPr lang="bg-BG" sz="2500" kern="1200" dirty="0"/>
          </a:br>
          <a:r>
            <a:rPr lang="bg-BG" sz="2500" kern="1200" dirty="0"/>
            <a:t>и означава посредник или откривател.</a:t>
          </a:r>
          <a:endParaRPr lang="en-US" sz="2500" kern="1200" dirty="0"/>
        </a:p>
      </dsp:txBody>
      <dsp:txXfrm>
        <a:off x="2971" y="517435"/>
        <a:ext cx="4625215" cy="2775129"/>
      </dsp:txXfrm>
    </dsp:sp>
    <dsp:sp modelId="{D1BEAE55-D224-4B1E-B501-39CC7C4A109E}">
      <dsp:nvSpPr>
        <dsp:cNvPr id="0" name=""/>
        <dsp:cNvSpPr/>
      </dsp:nvSpPr>
      <dsp:spPr>
        <a:xfrm>
          <a:off x="4702384" y="1783500"/>
          <a:ext cx="69378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79706D-7FB2-4B95-9CAE-74426C168A67}">
      <dsp:nvSpPr>
        <dsp:cNvPr id="0" name=""/>
        <dsp:cNvSpPr/>
      </dsp:nvSpPr>
      <dsp:spPr>
        <a:xfrm>
          <a:off x="5470364" y="517435"/>
          <a:ext cx="4625215" cy="2775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/>
            <a:t>ЗАСЕГА няма строго определена </a:t>
          </a:r>
          <a:r>
            <a:rPr lang="bg-BG" sz="2500" kern="1200" dirty="0" smtClean="0"/>
            <a:t>дефиниция </a:t>
          </a:r>
          <a:r>
            <a:rPr lang="bg-BG" sz="2500" kern="1200" dirty="0"/>
            <a:t>на предприемачеството, която да е приета от всички икономисти или да е приложима във всяка икономика.</a:t>
          </a:r>
          <a:endParaRPr lang="en-US" sz="2500" kern="1200" dirty="0"/>
        </a:p>
      </dsp:txBody>
      <dsp:txXfrm>
        <a:off x="5470364" y="517435"/>
        <a:ext cx="4625215" cy="277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90D26-626F-4BEB-BE01-9581AFAE8C9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3993-1B0C-4EFB-BE80-81729589915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410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3993-1B0C-4EFB-BE80-817295899159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9200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1FBF1A-F2F6-4BB4-8703-8F28E3CE2CA9}" type="datetimeFigureOut">
              <a:rPr lang="bg-BG" smtClean="0"/>
              <a:pPr/>
              <a:t>11.11.2021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DDFF47-9C13-4727-8B42-4BD8D416C41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Световна  седмица на предприемачеството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pPr marL="0" indent="0" algn="ctr">
              <a:buNone/>
            </a:pPr>
            <a:r>
              <a:rPr lang="ru-RU" sz="4800" b="1" dirty="0" smtClean="0"/>
              <a:t>Какво </a:t>
            </a:r>
            <a:r>
              <a:rPr lang="ru-RU" sz="4800" b="1" dirty="0"/>
              <a:t>означава да си предприемач </a:t>
            </a:r>
            <a:endParaRPr lang="ru-RU" sz="4800" b="1" dirty="0" smtClean="0"/>
          </a:p>
          <a:p>
            <a:pPr marL="0" indent="0" algn="ctr">
              <a:buNone/>
            </a:pPr>
            <a:endParaRPr lang="bg-BG" sz="4800" b="1" dirty="0"/>
          </a:p>
        </p:txBody>
      </p:sp>
      <p:pic>
        <p:nvPicPr>
          <p:cNvPr id="5" name="Picture 6" descr="10 правила на успешния бизнесмен, Симеон Прусийс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842" y="1840406"/>
            <a:ext cx="4177862" cy="328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8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5A9E7C2-4CF7-47C1-A507-E650DD9B5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670" y="520262"/>
            <a:ext cx="6905296" cy="138736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bg-BG" sz="5000" b="0" i="0" dirty="0" smtClean="0">
                <a:effectLst/>
                <a:latin typeface="+mn-lt"/>
              </a:rPr>
              <a:t/>
            </a:r>
            <a:br>
              <a:rPr lang="bg-BG" sz="5000" b="0" i="0" dirty="0" smtClean="0">
                <a:effectLst/>
                <a:latin typeface="+mn-lt"/>
              </a:rPr>
            </a:br>
            <a:r>
              <a:rPr lang="bg-BG" b="0" i="0" dirty="0" smtClean="0">
                <a:effectLst/>
                <a:latin typeface="+mn-lt"/>
              </a:rPr>
              <a:t>Изграждане </a:t>
            </a:r>
            <a:r>
              <a:rPr lang="bg-BG" b="0" i="0" dirty="0">
                <a:effectLst/>
                <a:latin typeface="+mn-lt"/>
              </a:rPr>
              <a:t>на успешни </a:t>
            </a:r>
            <a:r>
              <a:rPr lang="bg-BG" b="0" i="0" dirty="0" smtClean="0">
                <a:effectLst/>
                <a:latin typeface="+mn-lt"/>
              </a:rPr>
              <a:t>екипи</a:t>
            </a:r>
            <a:r>
              <a:rPr lang="bg-BG" b="0" i="0" dirty="0">
                <a:effectLst/>
                <a:latin typeface="+mn-lt"/>
              </a:rPr>
              <a:t/>
            </a:r>
            <a:br>
              <a:rPr lang="bg-BG" b="0" i="0" dirty="0">
                <a:effectLst/>
                <a:latin typeface="+mn-lt"/>
              </a:rPr>
            </a:br>
            <a:endParaRPr lang="bg-BG" dirty="0">
              <a:latin typeface="+mn-lt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2947EB2E-921B-4DA6-B3DE-418521B43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10" y="1497724"/>
            <a:ext cx="7186159" cy="4398579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4000" dirty="0"/>
              <a:t>У</a:t>
            </a:r>
            <a:r>
              <a:rPr lang="ru-RU" sz="4000" b="0" i="0" dirty="0" smtClean="0">
                <a:effectLst/>
              </a:rPr>
              <a:t>спешния </a:t>
            </a:r>
            <a:r>
              <a:rPr lang="ru-RU" sz="4000" b="0" i="0" dirty="0">
                <a:effectLst/>
              </a:rPr>
              <a:t>екип – вашият най-важен </a:t>
            </a:r>
            <a:r>
              <a:rPr lang="ru-RU" sz="4000" b="0" i="0" dirty="0" smtClean="0">
                <a:effectLst/>
              </a:rPr>
              <a:t>актив</a:t>
            </a:r>
            <a:endParaRPr lang="ru-RU" sz="4000" dirty="0"/>
          </a:p>
          <a:p>
            <a:pPr>
              <a:lnSpc>
                <a:spcPct val="90000"/>
              </a:lnSpc>
            </a:pPr>
            <a:endParaRPr lang="ru-RU" sz="4000" b="0" i="0" dirty="0" smtClean="0">
              <a:effectLst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4000" dirty="0" smtClean="0"/>
              <a:t>    Подбор на </a:t>
            </a:r>
            <a:r>
              <a:rPr lang="ru-RU" sz="4000" b="0" i="0" dirty="0" smtClean="0">
                <a:effectLst/>
              </a:rPr>
              <a:t> точните </a:t>
            </a:r>
            <a:r>
              <a:rPr lang="ru-RU" sz="4000" b="0" i="0" dirty="0">
                <a:effectLst/>
              </a:rPr>
              <a:t>хора с </a:t>
            </a:r>
            <a:r>
              <a:rPr lang="ru-RU" sz="4000" b="0" i="0" dirty="0" smtClean="0">
                <a:effectLst/>
              </a:rPr>
              <a:t>най -</a:t>
            </a:r>
            <a:r>
              <a:rPr lang="ru-RU" sz="4000" b="0" i="0" dirty="0">
                <a:effectLst/>
              </a:rPr>
              <a:t>добрите </a:t>
            </a:r>
            <a:r>
              <a:rPr lang="ru-RU" sz="4000" b="0" i="0" dirty="0" smtClean="0">
                <a:effectLst/>
              </a:rPr>
              <a:t>умения</a:t>
            </a:r>
          </a:p>
          <a:p>
            <a:pPr>
              <a:lnSpc>
                <a:spcPct val="90000"/>
              </a:lnSpc>
            </a:pPr>
            <a:endParaRPr lang="ru-RU" sz="4000" b="0" i="0" dirty="0">
              <a:effectLst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4000" b="0" i="0" dirty="0" smtClean="0">
                <a:effectLst/>
              </a:rPr>
              <a:t>Екип-оптимални резултати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sz="4000" b="0" i="0" dirty="0" smtClean="0">
              <a:effectLst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4000" b="0" i="0" dirty="0" smtClean="0">
                <a:effectLst/>
              </a:rPr>
              <a:t>Фокусиране заедно </a:t>
            </a:r>
            <a:r>
              <a:rPr lang="ru-RU" sz="4000" b="0" i="0" dirty="0">
                <a:effectLst/>
              </a:rPr>
              <a:t>върху целите на </a:t>
            </a:r>
            <a:r>
              <a:rPr lang="ru-RU" sz="4000" b="0" i="0" dirty="0" smtClean="0">
                <a:effectLst/>
              </a:rPr>
              <a:t>бизнеса</a:t>
            </a:r>
            <a:endParaRPr lang="ru-RU" sz="4000" b="0" i="0" dirty="0">
              <a:effectLst/>
            </a:endParaRPr>
          </a:p>
          <a:p>
            <a:pPr>
              <a:lnSpc>
                <a:spcPct val="90000"/>
              </a:lnSpc>
            </a:pPr>
            <a:endParaRPr lang="bg-BG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E585F70-7C5D-424E-A182-39507AF48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7501469" y="1"/>
            <a:ext cx="4690532" cy="6858000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лице, закрито, мас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48E14E87-DBEB-4165-B995-4D94CFB3C1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7" r="38267" b="1"/>
          <a:stretch/>
        </p:blipFill>
        <p:spPr>
          <a:xfrm>
            <a:off x="8087710" y="646386"/>
            <a:ext cx="4104292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549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62C8CF8-2712-4B07-97AF-12112FAF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effectLst/>
                <a:latin typeface="Helvetica" panose="020B0604020202020204" pitchFamily="34" charset="0"/>
              </a:rPr>
              <a:t>Изпълнението </a:t>
            </a:r>
            <a:r>
              <a:rPr lang="ru-RU" b="1" i="0" dirty="0">
                <a:effectLst/>
                <a:latin typeface="Helvetica" panose="020B0604020202020204" pitchFamily="34" charset="0"/>
              </a:rPr>
              <a:t>е от критично значение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0D0927D7-A0A9-4A23-9FCF-6C874653BC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900" indent="0" algn="l">
              <a:buNone/>
            </a:pPr>
            <a:endParaRPr lang="ru-RU" b="0" i="0" dirty="0">
              <a:effectLst/>
              <a:latin typeface="Arial" panose="020B0604020202020204" pitchFamily="34" charset="0"/>
            </a:endParaRPr>
          </a:p>
          <a:p>
            <a:pPr marL="494100" indent="-4572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</a:rPr>
              <a:t>Първо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</a:rPr>
              <a:t>градене на проекта стъпка по стъпка от екипа</a:t>
            </a:r>
          </a:p>
          <a:p>
            <a:pPr marL="36900" indent="0" algn="l">
              <a:buNone/>
            </a:pPr>
            <a:endParaRPr lang="ru-RU" b="0" i="0" dirty="0">
              <a:effectLst/>
              <a:latin typeface="Arial" panose="020B0604020202020204" pitchFamily="34" charset="0"/>
            </a:endParaRPr>
          </a:p>
          <a:p>
            <a:pPr marL="494100" indent="-457200" algn="l">
              <a:buFont typeface="Wingdings" panose="05000000000000000000" pitchFamily="2" charset="2"/>
              <a:buChar char="ü"/>
            </a:pPr>
            <a:r>
              <a:rPr lang="ru-RU" b="1" i="0" dirty="0" smtClean="0">
                <a:effectLst/>
                <a:latin typeface="Arial" panose="020B0604020202020204" pitchFamily="34" charset="0"/>
              </a:rPr>
              <a:t>        Второ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мотивация на екипа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05122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98E4EC3-91B3-45B2-8975-A0DA888E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5. Бъдете </a:t>
            </a:r>
            <a:r>
              <a:rPr lang="bg-BG" dirty="0" smtClean="0"/>
              <a:t>наясно </a:t>
            </a:r>
            <a:r>
              <a:rPr lang="bg-BG" dirty="0"/>
              <a:t>какво влияние </a:t>
            </a:r>
            <a:r>
              <a:rPr lang="bg-BG" dirty="0" smtClean="0"/>
              <a:t>имате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4D612E03-4F99-4AA5-9B0B-A6EC98E394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3795" y="1732451"/>
            <a:ext cx="5546272" cy="4058751"/>
          </a:xfrm>
        </p:spPr>
        <p:txBody>
          <a:bodyPr anchor="ctr">
            <a:normAutofit/>
          </a:bodyPr>
          <a:lstStyle/>
          <a:p>
            <a:pPr marL="494100" indent="-45720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Да </a:t>
            </a:r>
            <a:r>
              <a:rPr lang="ru-RU" b="0" i="0" dirty="0">
                <a:effectLst/>
                <a:latin typeface="Arial" panose="020B0604020202020204" pitchFamily="34" charset="0"/>
              </a:rPr>
              <a:t>споделяш с другите възможностите, които ти сам си видял и си 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осъществил</a:t>
            </a:r>
          </a:p>
          <a:p>
            <a:pPr marL="36900" indent="0">
              <a:buNone/>
            </a:pPr>
            <a:endParaRPr lang="ru-RU" b="0" i="0" dirty="0">
              <a:effectLst/>
              <a:latin typeface="Arial" panose="020B0604020202020204" pitchFamily="34" charset="0"/>
            </a:endParaRPr>
          </a:p>
          <a:p>
            <a:pPr marL="494100" indent="-45720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   Да </a:t>
            </a:r>
            <a:r>
              <a:rPr lang="ru-RU" b="0" i="0" dirty="0">
                <a:effectLst/>
                <a:latin typeface="Arial" panose="020B0604020202020204" pitchFamily="34" charset="0"/>
              </a:rPr>
              <a:t>вършиш неща, които наистина оказват влияние върху живота на хората.</a:t>
            </a:r>
          </a:p>
          <a:p>
            <a:pPr marL="36900" indent="0">
              <a:buNone/>
            </a:pPr>
            <a:endParaRPr lang="bg-B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FC0DB1-F701-4CB6-B888-4C438DE06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998134"/>
            <a:ext cx="4333632" cy="352107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D97299EB-6180-4F71-98DF-1510611EC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1" r="11443" b="3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59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95E0DF8-FC4F-4B9D-90BC-30CA98C9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Бъдете наясно </a:t>
            </a:r>
            <a:r>
              <a:rPr lang="bg-BG" dirty="0"/>
              <a:t>със своята социална и икономическа </a:t>
            </a:r>
            <a:r>
              <a:rPr lang="bg-BG" dirty="0" smtClean="0"/>
              <a:t>роля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F7E95735-FFCA-415B-AF14-8D1027E4B8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36900" indent="0" algn="just">
              <a:buNone/>
            </a:pPr>
            <a:r>
              <a:rPr lang="ru-RU" b="1" i="0" dirty="0" err="1">
                <a:effectLst/>
              </a:rPr>
              <a:t>Икономическа</a:t>
            </a:r>
            <a:r>
              <a:rPr lang="ru-RU" b="0" i="0" dirty="0">
                <a:effectLst/>
              </a:rPr>
              <a:t> (да </a:t>
            </a:r>
            <a:r>
              <a:rPr lang="ru-RU" b="0" i="0" dirty="0" err="1">
                <a:effectLst/>
              </a:rPr>
              <a:t>повишат</a:t>
            </a:r>
            <a:r>
              <a:rPr lang="ru-RU" b="0" i="0" dirty="0">
                <a:effectLst/>
              </a:rPr>
              <a:t> стандарта на живот чрез </a:t>
            </a:r>
            <a:r>
              <a:rPr lang="ru-RU" b="0" i="0" dirty="0" err="1">
                <a:effectLst/>
              </a:rPr>
              <a:t>иновация</a:t>
            </a:r>
            <a:r>
              <a:rPr lang="ru-RU" b="0" i="0" dirty="0">
                <a:effectLst/>
              </a:rPr>
              <a:t> и да </a:t>
            </a:r>
            <a:r>
              <a:rPr lang="ru-RU" b="0" i="0" dirty="0" err="1">
                <a:effectLst/>
              </a:rPr>
              <a:t>допринесат</a:t>
            </a:r>
            <a:r>
              <a:rPr lang="ru-RU" b="0" i="0" dirty="0">
                <a:effectLst/>
              </a:rPr>
              <a:t> за </a:t>
            </a:r>
            <a:r>
              <a:rPr lang="ru-RU" b="0" i="0" dirty="0" err="1">
                <a:effectLst/>
              </a:rPr>
              <a:t>глобалния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ръст</a:t>
            </a:r>
            <a:r>
              <a:rPr lang="ru-RU" b="0" i="0" dirty="0">
                <a:effectLst/>
              </a:rPr>
              <a:t>);</a:t>
            </a:r>
          </a:p>
          <a:p>
            <a:pPr marL="36900" indent="0" algn="just">
              <a:buNone/>
            </a:pPr>
            <a:r>
              <a:rPr lang="ru-RU" b="1" i="0" dirty="0" err="1">
                <a:effectLst/>
              </a:rPr>
              <a:t>Финансова</a:t>
            </a:r>
            <a:r>
              <a:rPr lang="ru-RU" b="0" i="0" dirty="0">
                <a:effectLst/>
              </a:rPr>
              <a:t> (да </a:t>
            </a:r>
            <a:r>
              <a:rPr lang="ru-RU" b="0" i="0" dirty="0" err="1">
                <a:effectLst/>
              </a:rPr>
              <a:t>генерират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стойност</a:t>
            </a:r>
            <a:r>
              <a:rPr lang="ru-RU" b="0" i="0" dirty="0">
                <a:effectLst/>
              </a:rPr>
              <a:t> и </a:t>
            </a:r>
            <a:r>
              <a:rPr lang="ru-RU" b="0" i="0" dirty="0" err="1">
                <a:effectLst/>
              </a:rPr>
              <a:t>просперитет</a:t>
            </a:r>
            <a:r>
              <a:rPr lang="ru-RU" b="0" i="0" dirty="0">
                <a:effectLst/>
              </a:rPr>
              <a:t>);</a:t>
            </a:r>
          </a:p>
          <a:p>
            <a:pPr marL="36900" indent="0" algn="just">
              <a:buNone/>
            </a:pPr>
            <a:r>
              <a:rPr lang="ru-RU" b="1" i="0" dirty="0" err="1">
                <a:effectLst/>
              </a:rPr>
              <a:t>Организационна</a:t>
            </a:r>
            <a:r>
              <a:rPr lang="ru-RU" b="0" i="0" dirty="0">
                <a:effectLst/>
              </a:rPr>
              <a:t> (да </a:t>
            </a:r>
            <a:r>
              <a:rPr lang="ru-RU" b="0" i="0" dirty="0" err="1">
                <a:effectLst/>
              </a:rPr>
              <a:t>трансформират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структури</a:t>
            </a:r>
            <a:r>
              <a:rPr lang="ru-RU" b="0" i="0" dirty="0">
                <a:effectLst/>
              </a:rPr>
              <a:t> и организации, да </a:t>
            </a:r>
            <a:r>
              <a:rPr lang="ru-RU" b="0" i="0" dirty="0" err="1">
                <a:effectLst/>
              </a:rPr>
              <a:t>обновяват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технологиите</a:t>
            </a:r>
            <a:r>
              <a:rPr lang="ru-RU" b="0" i="0" dirty="0">
                <a:effectLst/>
              </a:rPr>
              <a:t> и </a:t>
            </a:r>
            <a:r>
              <a:rPr lang="ru-RU" b="0" i="0" dirty="0" err="1">
                <a:effectLst/>
              </a:rPr>
              <a:t>конкуренцията</a:t>
            </a:r>
            <a:r>
              <a:rPr lang="ru-RU" b="0" i="0" dirty="0">
                <a:effectLst/>
              </a:rPr>
              <a:t>);</a:t>
            </a:r>
          </a:p>
          <a:p>
            <a:pPr marL="36900" indent="0" algn="just">
              <a:buNone/>
            </a:pPr>
            <a:r>
              <a:rPr lang="ru-RU" b="1" i="0" dirty="0" err="1">
                <a:effectLst/>
              </a:rPr>
              <a:t>Управленска</a:t>
            </a:r>
            <a:r>
              <a:rPr lang="ru-RU" b="0" i="0" dirty="0">
                <a:effectLst/>
              </a:rPr>
              <a:t> (да </a:t>
            </a:r>
            <a:r>
              <a:rPr lang="ru-RU" b="0" i="0" dirty="0" err="1">
                <a:effectLst/>
              </a:rPr>
              <a:t>насърчават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следването</a:t>
            </a:r>
            <a:r>
              <a:rPr lang="ru-RU" b="0" i="0" dirty="0">
                <a:effectLst/>
              </a:rPr>
              <a:t> на нови правила в </a:t>
            </a:r>
            <a:r>
              <a:rPr lang="ru-RU" b="0" i="0" dirty="0" err="1">
                <a:effectLst/>
              </a:rPr>
              <a:t>лидерството</a:t>
            </a:r>
            <a:r>
              <a:rPr lang="ru-RU" b="0" i="0" dirty="0">
                <a:effectLst/>
              </a:rPr>
              <a:t> и </a:t>
            </a:r>
            <a:r>
              <a:rPr lang="ru-RU" b="0" i="0" dirty="0" err="1">
                <a:effectLst/>
              </a:rPr>
              <a:t>намаляването</a:t>
            </a:r>
            <a:r>
              <a:rPr lang="ru-RU" b="0" i="0" dirty="0">
                <a:effectLst/>
              </a:rPr>
              <a:t> на риска);</a:t>
            </a:r>
          </a:p>
          <a:p>
            <a:pPr marL="36900" indent="0" algn="just">
              <a:buNone/>
            </a:pPr>
            <a:r>
              <a:rPr lang="ru-RU" b="1" i="0" dirty="0" err="1">
                <a:effectLst/>
              </a:rPr>
              <a:t>Заетост</a:t>
            </a:r>
            <a:r>
              <a:rPr lang="ru-RU" b="0" i="0" dirty="0">
                <a:effectLst/>
              </a:rPr>
              <a:t> (да </a:t>
            </a:r>
            <a:r>
              <a:rPr lang="ru-RU" b="0" i="0" dirty="0" err="1">
                <a:effectLst/>
              </a:rPr>
              <a:t>създават</a:t>
            </a:r>
            <a:r>
              <a:rPr lang="ru-RU" b="0" i="0" dirty="0">
                <a:effectLst/>
              </a:rPr>
              <a:t> работни места, да </a:t>
            </a:r>
            <a:r>
              <a:rPr lang="ru-RU" b="0" i="0" dirty="0" err="1">
                <a:effectLst/>
              </a:rPr>
              <a:t>променят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навиците</a:t>
            </a:r>
            <a:r>
              <a:rPr lang="ru-RU" b="0" i="0" dirty="0">
                <a:effectLst/>
              </a:rPr>
              <a:t> за работа);</a:t>
            </a:r>
          </a:p>
          <a:p>
            <a:pPr marL="36900" indent="0" algn="just">
              <a:buNone/>
            </a:pPr>
            <a:r>
              <a:rPr lang="ru-RU" b="1" i="0" dirty="0" err="1">
                <a:effectLst/>
              </a:rPr>
              <a:t>Социална</a:t>
            </a:r>
            <a:r>
              <a:rPr lang="ru-RU" b="0" i="0" dirty="0">
                <a:effectLst/>
              </a:rPr>
              <a:t> (да </a:t>
            </a:r>
            <a:r>
              <a:rPr lang="ru-RU" b="0" i="0" dirty="0" err="1">
                <a:effectLst/>
              </a:rPr>
              <a:t>поощряват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колективното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мислене</a:t>
            </a:r>
            <a:r>
              <a:rPr lang="ru-RU" b="0" i="0" dirty="0">
                <a:effectLst/>
              </a:rPr>
              <a:t>, </a:t>
            </a:r>
            <a:r>
              <a:rPr lang="ru-RU" b="0" i="0" dirty="0" err="1">
                <a:effectLst/>
              </a:rPr>
              <a:t>междукултурния</a:t>
            </a:r>
            <a:r>
              <a:rPr lang="ru-RU" b="0" i="0" dirty="0">
                <a:effectLst/>
              </a:rPr>
              <a:t> обмен, </a:t>
            </a:r>
            <a:r>
              <a:rPr lang="ru-RU" b="0" i="0" dirty="0" err="1">
                <a:effectLst/>
              </a:rPr>
              <a:t>социалната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мобилност</a:t>
            </a:r>
            <a:r>
              <a:rPr lang="ru-RU" b="0" i="0" dirty="0">
                <a:effectLst/>
              </a:rPr>
              <a:t>, </a:t>
            </a:r>
            <a:r>
              <a:rPr lang="ru-RU" b="0" i="0" dirty="0" err="1">
                <a:effectLst/>
              </a:rPr>
              <a:t>толерантността</a:t>
            </a:r>
            <a:r>
              <a:rPr lang="ru-RU" b="0" i="0" dirty="0">
                <a:effectLst/>
              </a:rPr>
              <a:t>, </a:t>
            </a:r>
            <a:r>
              <a:rPr lang="ru-RU" b="0" i="0" dirty="0" err="1">
                <a:effectLst/>
              </a:rPr>
              <a:t>отвореността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към</a:t>
            </a:r>
            <a:r>
              <a:rPr lang="ru-RU" b="0" i="0" dirty="0">
                <a:effectLst/>
              </a:rPr>
              <a:t> нови идеи);</a:t>
            </a:r>
          </a:p>
          <a:p>
            <a:pPr marL="36900" indent="0" algn="just">
              <a:buNone/>
            </a:pPr>
            <a:r>
              <a:rPr lang="ru-RU" b="1" i="0" dirty="0" err="1">
                <a:effectLst/>
              </a:rPr>
              <a:t>Екологична</a:t>
            </a:r>
            <a:r>
              <a:rPr lang="ru-RU" b="1" i="0" dirty="0">
                <a:effectLst/>
              </a:rPr>
              <a:t> </a:t>
            </a:r>
            <a:r>
              <a:rPr lang="ru-RU" b="0" i="0" dirty="0">
                <a:effectLst/>
              </a:rPr>
              <a:t>(да </a:t>
            </a:r>
            <a:r>
              <a:rPr lang="ru-RU" b="0" i="0" dirty="0" err="1">
                <a:effectLst/>
              </a:rPr>
              <a:t>повишават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стандартите</a:t>
            </a:r>
            <a:r>
              <a:rPr lang="ru-RU" b="0" i="0" dirty="0">
                <a:effectLst/>
              </a:rPr>
              <a:t> за </a:t>
            </a:r>
            <a:r>
              <a:rPr lang="ru-RU" b="0" i="0" dirty="0" err="1">
                <a:effectLst/>
              </a:rPr>
              <a:t>екологично</a:t>
            </a:r>
            <a:r>
              <a:rPr lang="ru-RU" b="0" i="0" dirty="0">
                <a:effectLst/>
              </a:rPr>
              <a:t> и устойчиво развитие).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86085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 descr="Картина, която съдържа лице, закрито, прозорец, яден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E0C397A4-423B-4B2F-A951-081A9297AD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23"/>
          <a:stretch/>
        </p:blipFill>
        <p:spPr>
          <a:xfrm>
            <a:off x="21" y="10"/>
            <a:ext cx="12191980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06812D-300E-4388-B7FF-03DBA51B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2"/>
            <a:ext cx="10579569" cy="4110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200" dirty="0" smtClean="0"/>
              <a:t/>
            </a:r>
            <a:br>
              <a:rPr lang="bg-BG" sz="4200" dirty="0" smtClean="0"/>
            </a:br>
            <a:r>
              <a:rPr lang="bg-BG" sz="4200" dirty="0"/>
              <a:t/>
            </a:r>
            <a:br>
              <a:rPr lang="bg-BG" sz="4200" dirty="0"/>
            </a:br>
            <a:r>
              <a:rPr lang="bg-BG" sz="5400" dirty="0" smtClean="0"/>
              <a:t>Благодаря за отделеното внимание!</a:t>
            </a:r>
            <a:br>
              <a:rPr lang="bg-BG" sz="5400" dirty="0" smtClean="0"/>
            </a:br>
            <a:r>
              <a:rPr lang="bg-BG" sz="4200" dirty="0" smtClean="0"/>
              <a:t/>
            </a:r>
            <a:br>
              <a:rPr lang="bg-BG" sz="4200" dirty="0" smtClean="0"/>
            </a:br>
            <a:r>
              <a:rPr lang="bg-BG" sz="4200" dirty="0" smtClean="0"/>
              <a:t>                             Валентин Иванов - </a:t>
            </a:r>
            <a:r>
              <a:rPr lang="en-US" sz="4200" dirty="0" smtClean="0"/>
              <a:t>XII </a:t>
            </a:r>
            <a:r>
              <a:rPr lang="bg-BG" sz="4200" dirty="0" smtClean="0"/>
              <a:t>“б“ клас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354723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xmlns="" id="{051F07E2-B05C-41F9-A9EE-4AC115603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11874" y="586662"/>
            <a:ext cx="10777951" cy="5679835"/>
          </a:xfrm>
          <a:custGeom>
            <a:avLst/>
            <a:gdLst>
              <a:gd name="T0" fmla="*/ 2209 w 2250"/>
              <a:gd name="T1" fmla="*/ 0 h 1185"/>
              <a:gd name="T2" fmla="*/ 1419 w 2250"/>
              <a:gd name="T3" fmla="*/ 0 h 1185"/>
              <a:gd name="T4" fmla="*/ 830 w 2250"/>
              <a:gd name="T5" fmla="*/ 0 h 1185"/>
              <a:gd name="T6" fmla="*/ 40 w 2250"/>
              <a:gd name="T7" fmla="*/ 0 h 1185"/>
              <a:gd name="T8" fmla="*/ 0 w 2250"/>
              <a:gd name="T9" fmla="*/ 46 h 1185"/>
              <a:gd name="T10" fmla="*/ 0 w 2250"/>
              <a:gd name="T11" fmla="*/ 1140 h 1185"/>
              <a:gd name="T12" fmla="*/ 40 w 2250"/>
              <a:gd name="T13" fmla="*/ 1185 h 1185"/>
              <a:gd name="T14" fmla="*/ 830 w 2250"/>
              <a:gd name="T15" fmla="*/ 1185 h 1185"/>
              <a:gd name="T16" fmla="*/ 1419 w 2250"/>
              <a:gd name="T17" fmla="*/ 1185 h 1185"/>
              <a:gd name="T18" fmla="*/ 2209 w 2250"/>
              <a:gd name="T19" fmla="*/ 1185 h 1185"/>
              <a:gd name="T20" fmla="*/ 2250 w 2250"/>
              <a:gd name="T21" fmla="*/ 1140 h 1185"/>
              <a:gd name="T22" fmla="*/ 2250 w 2250"/>
              <a:gd name="T23" fmla="*/ 46 h 1185"/>
              <a:gd name="T24" fmla="*/ 2209 w 2250"/>
              <a:gd name="T25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0" h="1185">
                <a:moveTo>
                  <a:pt x="2209" y="0"/>
                </a:moveTo>
                <a:cubicBezTo>
                  <a:pt x="1419" y="0"/>
                  <a:pt x="1419" y="0"/>
                  <a:pt x="1419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20"/>
                  <a:pt x="0" y="46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0" y="1165"/>
                  <a:pt x="18" y="1185"/>
                  <a:pt x="40" y="1185"/>
                </a:cubicBezTo>
                <a:cubicBezTo>
                  <a:pt x="830" y="1185"/>
                  <a:pt x="830" y="1185"/>
                  <a:pt x="830" y="1185"/>
                </a:cubicBezTo>
                <a:cubicBezTo>
                  <a:pt x="1419" y="1185"/>
                  <a:pt x="1419" y="1185"/>
                  <a:pt x="1419" y="1185"/>
                </a:cubicBezTo>
                <a:cubicBezTo>
                  <a:pt x="2209" y="1185"/>
                  <a:pt x="2209" y="1185"/>
                  <a:pt x="2209" y="1185"/>
                </a:cubicBezTo>
                <a:cubicBezTo>
                  <a:pt x="2232" y="1185"/>
                  <a:pt x="2250" y="1165"/>
                  <a:pt x="2250" y="1140"/>
                </a:cubicBezTo>
                <a:cubicBezTo>
                  <a:pt x="2250" y="46"/>
                  <a:pt x="2250" y="46"/>
                  <a:pt x="2250" y="46"/>
                </a:cubicBezTo>
                <a:cubicBezTo>
                  <a:pt x="2250" y="20"/>
                  <a:pt x="2232" y="0"/>
                  <a:pt x="2209" y="0"/>
                </a:cubicBezTo>
                <a:close/>
              </a:path>
            </a:pathLst>
          </a:custGeom>
          <a:blipFill rotWithShape="0">
            <a:blip r:embed="rId2" cstate="print">
              <a:duotone>
                <a:schemeClr val="bg2">
                  <a:shade val="80000"/>
                  <a:lumMod val="80000"/>
                </a:schemeClr>
                <a:schemeClr val="bg2">
                  <a:tint val="98000"/>
                </a:schemeClr>
              </a:duotone>
            </a:blip>
            <a:stretch>
              <a:fillRect l="-16825" t="-36336" r="-42404" b="-69472"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EB2BA7F-AAFA-4F09-B1BD-817CA411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67" y="839368"/>
            <a:ext cx="10353763" cy="97045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СЪЩНОСТ</a:t>
            </a:r>
            <a:endParaRPr lang="bg-BG" dirty="0"/>
          </a:p>
        </p:txBody>
      </p:sp>
      <p:graphicFrame>
        <p:nvGraphicFramePr>
          <p:cNvPr id="12" name="Контейнер за съдържание 9">
            <a:extLst>
              <a:ext uri="{FF2B5EF4-FFF2-40B4-BE49-F238E27FC236}">
                <a16:creationId xmlns:a16="http://schemas.microsoft.com/office/drawing/2014/main" xmlns="" id="{09DFCD1A-571A-4145-8499-DF4C03FEE73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86528463"/>
              </p:ext>
            </p:extLst>
          </p:nvPr>
        </p:nvGraphicFramePr>
        <p:xfrm>
          <a:off x="1041400" y="1981200"/>
          <a:ext cx="1009855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04315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68F57EC-7B29-45DF-96C0-81B66BF3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57200"/>
            <a:ext cx="9018481" cy="80404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bg-BG" b="1" dirty="0" smtClean="0"/>
              <a:t>ПРЕДПРИЕМАЧЕСКИ ДУХ</a:t>
            </a:r>
            <a:endParaRPr lang="bg-BG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FB7B692-2CCD-4D72-9D69-13B046C994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8029" y="1828801"/>
            <a:ext cx="5978072" cy="4461640"/>
          </a:xfrm>
        </p:spPr>
        <p:txBody>
          <a:bodyPr anchor="ctr">
            <a:normAutofit/>
          </a:bodyPr>
          <a:lstStyle/>
          <a:p>
            <a:pPr marL="36900" indent="0">
              <a:buFont typeface="Wingdings" pitchFamily="2" charset="2"/>
              <a:buChar char="v"/>
            </a:pPr>
            <a:r>
              <a:rPr lang="bg-BG" sz="3200" dirty="0" smtClean="0"/>
              <a:t> иновации </a:t>
            </a:r>
            <a:r>
              <a:rPr lang="bg-BG" sz="3200" dirty="0"/>
              <a:t>и поемане на </a:t>
            </a:r>
            <a:r>
              <a:rPr lang="bg-BG" sz="3200" dirty="0" smtClean="0"/>
              <a:t>рискове</a:t>
            </a:r>
          </a:p>
          <a:p>
            <a:pPr marL="36900" indent="0">
              <a:buFont typeface="Wingdings" pitchFamily="2" charset="2"/>
              <a:buChar char="v"/>
            </a:pPr>
            <a:r>
              <a:rPr lang="bg-BG" sz="3200" dirty="0" smtClean="0"/>
              <a:t> съществената </a:t>
            </a:r>
            <a:r>
              <a:rPr lang="bg-BG" sz="3200" dirty="0"/>
              <a:t>част от способността на една нация да преуспява във вечно </a:t>
            </a:r>
            <a:r>
              <a:rPr lang="bg-BG" sz="3200" dirty="0" smtClean="0"/>
              <a:t>променящият </a:t>
            </a:r>
            <a:r>
              <a:rPr lang="bg-BG" sz="3200" dirty="0"/>
              <a:t>се и силно </a:t>
            </a:r>
            <a:r>
              <a:rPr lang="bg-BG" sz="3200" dirty="0" smtClean="0"/>
              <a:t>конкурентен </a:t>
            </a:r>
            <a:r>
              <a:rPr lang="bg-BG" sz="3200" dirty="0"/>
              <a:t>световен </a:t>
            </a:r>
            <a:r>
              <a:rPr lang="bg-BG" sz="3200" dirty="0" smtClean="0"/>
              <a:t>пазар</a:t>
            </a:r>
            <a:endParaRPr lang="bg-BG" sz="3200" dirty="0"/>
          </a:p>
          <a:p>
            <a:pPr marL="36900" indent="0">
              <a:buNone/>
            </a:pPr>
            <a:endParaRPr lang="bg-BG" dirty="0"/>
          </a:p>
          <a:p>
            <a:pPr marL="36900" indent="0">
              <a:buNone/>
            </a:pPr>
            <a:endParaRPr lang="bg-BG" dirty="0"/>
          </a:p>
        </p:txBody>
      </p:sp>
      <p:pic>
        <p:nvPicPr>
          <p:cNvPr id="24" name="Picture 26">
            <a:extLst>
              <a:ext uri="{FF2B5EF4-FFF2-40B4-BE49-F238E27FC236}">
                <a16:creationId xmlns:a16="http://schemas.microsoft.com/office/drawing/2014/main" xmlns="" id="{7724A564-BE2C-4188-AA55-E1F8840FF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7232906" y="1"/>
            <a:ext cx="4959095" cy="6858000"/>
          </a:xfrm>
          <a:prstGeom prst="rect">
            <a:avLst/>
          </a:prstGeom>
        </p:spPr>
      </p:pic>
      <p:pic>
        <p:nvPicPr>
          <p:cNvPr id="22" name="Картина 21" descr="Картина, която съдържа текст, табл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6F29AABB-36DF-4058-B598-25D36B14A1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0"/>
          <a:stretch/>
        </p:blipFill>
        <p:spPr>
          <a:xfrm>
            <a:off x="7537304" y="1947180"/>
            <a:ext cx="4350297" cy="39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76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39EC956C-F44B-4C58-AFCB-4C0B3CC3D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9" b="153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66149B3-2128-4B29-AA42-15248907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3. „</a:t>
            </a:r>
            <a:r>
              <a:rPr lang="en-US" dirty="0"/>
              <a:t>ABC</a:t>
            </a:r>
            <a:r>
              <a:rPr lang="bg-BG" dirty="0"/>
              <a:t>‘‘</a:t>
            </a:r>
            <a:r>
              <a:rPr lang="en-US" dirty="0"/>
              <a:t>- </a:t>
            </a:r>
            <a:r>
              <a:rPr lang="bg-BG" dirty="0" smtClean="0"/>
              <a:t>анализ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83A2207A-ED8D-4D3D-80EA-0853AB542A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6700" dirty="0" smtClean="0"/>
              <a:t>Техника за разпределяне на времето</a:t>
            </a:r>
            <a:endParaRPr lang="en-US" sz="6700" dirty="0" smtClean="0"/>
          </a:p>
          <a:p>
            <a:pPr>
              <a:buFont typeface="Wingdings" panose="05000000000000000000" pitchFamily="2" charset="2"/>
              <a:buChar char="v"/>
            </a:pPr>
            <a:endParaRPr lang="bg-BG" sz="67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6700" dirty="0" smtClean="0"/>
              <a:t>   Техника на Лакейн</a:t>
            </a:r>
            <a:endParaRPr lang="en-US" sz="6700" dirty="0" smtClean="0"/>
          </a:p>
          <a:p>
            <a:pPr>
              <a:buFont typeface="Wingdings" panose="05000000000000000000" pitchFamily="2" charset="2"/>
              <a:buChar char="v"/>
            </a:pPr>
            <a:endParaRPr lang="bg-BG" sz="6700" dirty="0" smtClean="0"/>
          </a:p>
          <a:p>
            <a:pPr lvl="0">
              <a:buClr>
                <a:srgbClr val="DD8047"/>
              </a:buClr>
              <a:buFont typeface="Wingdings" panose="05000000000000000000" pitchFamily="2" charset="2"/>
              <a:buChar char="v"/>
            </a:pPr>
            <a:r>
              <a:rPr lang="bg-BG" sz="6700" dirty="0">
                <a:solidFill>
                  <a:prstClr val="black"/>
                </a:solidFill>
              </a:rPr>
              <a:t>Подреждане на задачите по </a:t>
            </a:r>
            <a:r>
              <a:rPr lang="bg-BG" sz="6700" dirty="0" smtClean="0">
                <a:solidFill>
                  <a:prstClr val="black"/>
                </a:solidFill>
              </a:rPr>
              <a:t>важност</a:t>
            </a:r>
            <a:endParaRPr lang="en-US" sz="6700" dirty="0" smtClean="0">
              <a:solidFill>
                <a:prstClr val="black"/>
              </a:solidFill>
            </a:endParaRPr>
          </a:p>
          <a:p>
            <a:pPr lvl="0">
              <a:buClr>
                <a:srgbClr val="DD8047"/>
              </a:buClr>
              <a:buFont typeface="Wingdings" panose="05000000000000000000" pitchFamily="2" charset="2"/>
              <a:buChar char="v"/>
            </a:pPr>
            <a:endParaRPr lang="bg-BG" sz="6700" dirty="0" smtClean="0">
              <a:solidFill>
                <a:prstClr val="black"/>
              </a:solidFill>
            </a:endParaRPr>
          </a:p>
          <a:p>
            <a:pPr lvl="0">
              <a:buClr>
                <a:srgbClr val="DD8047"/>
              </a:buClr>
              <a:buFont typeface="Wingdings" panose="05000000000000000000" pitchFamily="2" charset="2"/>
              <a:buChar char="v"/>
            </a:pPr>
            <a:r>
              <a:rPr lang="bg-BG" sz="6700" dirty="0">
                <a:solidFill>
                  <a:prstClr val="black"/>
                </a:solidFill>
              </a:rPr>
              <a:t> </a:t>
            </a:r>
            <a:r>
              <a:rPr lang="bg-BG" sz="6700" dirty="0" smtClean="0">
                <a:solidFill>
                  <a:prstClr val="black"/>
                </a:solidFill>
              </a:rPr>
              <a:t>  Групиране на задачите в три класа по значимост-</a:t>
            </a:r>
            <a:r>
              <a:rPr lang="en-US" sz="6700" b="1" dirty="0" smtClean="0">
                <a:solidFill>
                  <a:prstClr val="black"/>
                </a:solidFill>
              </a:rPr>
              <a:t>ABC</a:t>
            </a:r>
          </a:p>
          <a:p>
            <a:pPr lvl="0">
              <a:buClr>
                <a:srgbClr val="DD8047"/>
              </a:buClr>
              <a:buFont typeface="Wingdings" panose="05000000000000000000" pitchFamily="2" charset="2"/>
              <a:buChar char="v"/>
            </a:pPr>
            <a:endParaRPr lang="bg-BG" sz="2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bg-BG" sz="2400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085" y="2017984"/>
            <a:ext cx="2329398" cy="25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60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7F377AB5-F594-442E-AE29-12D37DAA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9545"/>
            <a:ext cx="5978072" cy="1280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3400" dirty="0" smtClean="0"/>
              <a:t>Значение на </a:t>
            </a:r>
            <a:r>
              <a:rPr lang="bg-BG" sz="3400" dirty="0"/>
              <a:t>„</a:t>
            </a:r>
            <a:r>
              <a:rPr lang="en-US" sz="3400" dirty="0"/>
              <a:t>ABC” </a:t>
            </a:r>
            <a:r>
              <a:rPr lang="bg-BG" sz="3400" dirty="0" smtClean="0"/>
              <a:t>анализът</a:t>
            </a:r>
            <a:endParaRPr lang="bg-BG" sz="3400" dirty="0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xmlns="" id="{7724A564-BE2C-4188-AA55-E1F8840FF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7232906" y="1"/>
            <a:ext cx="4959095" cy="68580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D2FE11B4-FD09-4E85-A5A6-ECEE21335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945" y="1929856"/>
            <a:ext cx="3995592" cy="366394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5310" y="1600199"/>
            <a:ext cx="11372754" cy="4958255"/>
          </a:xfrm>
        </p:spPr>
        <p:txBody>
          <a:bodyPr/>
          <a:lstStyle/>
          <a:p>
            <a:r>
              <a:rPr lang="bg-BG" dirty="0" smtClean="0"/>
              <a:t>Широко използвана техника </a:t>
            </a:r>
          </a:p>
          <a:p>
            <a:endParaRPr lang="bg-BG" dirty="0" smtClean="0"/>
          </a:p>
          <a:p>
            <a:r>
              <a:rPr lang="bg-BG" dirty="0" smtClean="0"/>
              <a:t>   Използва се не само от предприемачи</a:t>
            </a:r>
          </a:p>
          <a:p>
            <a:pPr marL="0" indent="0">
              <a:buNone/>
            </a:pPr>
            <a:r>
              <a:rPr lang="bg-BG" dirty="0" smtClean="0"/>
              <a:t>                                                                                          </a:t>
            </a:r>
            <a:endParaRPr lang="bg-BG" dirty="0"/>
          </a:p>
          <a:p>
            <a:r>
              <a:rPr lang="bg-BG" dirty="0" smtClean="0"/>
              <a:t>Спешните задачи – решават се днес</a:t>
            </a:r>
          </a:p>
          <a:p>
            <a:endParaRPr lang="bg-BG" dirty="0"/>
          </a:p>
          <a:p>
            <a:r>
              <a:rPr lang="bg-BG" dirty="0" smtClean="0"/>
              <a:t>   Неспешните – до седмица</a:t>
            </a:r>
          </a:p>
          <a:p>
            <a:endParaRPr lang="bg-BG" dirty="0"/>
          </a:p>
          <a:p>
            <a:r>
              <a:rPr lang="bg-BG" dirty="0" smtClean="0"/>
              <a:t> </a:t>
            </a:r>
            <a:r>
              <a:rPr lang="bg-BG" dirty="0" smtClean="0"/>
              <a:t>Неважните </a:t>
            </a:r>
            <a:r>
              <a:rPr lang="bg-BG" dirty="0" smtClean="0"/>
              <a:t>– до месец се отлагат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566" y="1847301"/>
            <a:ext cx="35623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93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9960A3-4EE1-43D2-ABFC-C7A03ED214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2F2F33"/>
                </a:solidFill>
                <a:latin typeface="Poppins"/>
              </a:rPr>
              <a:t>"POSEC" е съкращение за "Приоритизиране, организиране, рационализиране, икономия, принос".</a:t>
            </a:r>
            <a:endParaRPr lang="ru-RU" b="0" i="0" dirty="0">
              <a:solidFill>
                <a:srgbClr val="2F2F33"/>
              </a:solidFill>
              <a:effectLst/>
              <a:latin typeface="Poppin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F966B14-1684-4B9E-BB45-C545BB3D96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353675" cy="116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„POSEC“ </a:t>
            </a:r>
            <a:r>
              <a:rPr lang="bg-BG" dirty="0" smtClean="0"/>
              <a:t>метод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7759FB5-9646-418F-A377-2F804921A9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124" y="2481263"/>
            <a:ext cx="11193517" cy="3309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1300" b="0" i="0" dirty="0"/>
          </a:p>
          <a:p>
            <a:pPr>
              <a:lnSpc>
                <a:spcPct val="90000"/>
              </a:lnSpc>
            </a:pPr>
            <a:endParaRPr lang="en-US" sz="1300" b="0" i="0" dirty="0"/>
          </a:p>
          <a:p>
            <a:pPr marL="36900" indent="0">
              <a:lnSpc>
                <a:spcPct val="90000"/>
              </a:lnSpc>
              <a:buNone/>
            </a:pPr>
            <a:endParaRPr lang="bg-BG" sz="1300" b="0" i="0" dirty="0" smtClean="0"/>
          </a:p>
          <a:p>
            <a:pPr marL="36900" indent="0">
              <a:lnSpc>
                <a:spcPct val="90000"/>
              </a:lnSpc>
              <a:buNone/>
            </a:pPr>
            <a:endParaRPr lang="bg-BG" sz="1300" dirty="0"/>
          </a:p>
          <a:p>
            <a:pPr marL="36900" indent="0">
              <a:lnSpc>
                <a:spcPct val="90000"/>
              </a:lnSpc>
              <a:buNone/>
            </a:pPr>
            <a:endParaRPr lang="en-US" sz="1300" b="0" i="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331673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FF5FEA54-0475-4459-8533-D4B49BEC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883" y="2853559"/>
            <a:ext cx="7065427" cy="36260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g-BG" sz="3600" b="0" i="0" dirty="0" smtClean="0"/>
              <a:t>Съществува известна доза риск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g-BG" sz="3600" b="0" i="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g-BG" sz="3600" dirty="0" smtClean="0"/>
              <a:t>   Рискът следва да е премерен</a:t>
            </a:r>
          </a:p>
          <a:p>
            <a:endParaRPr lang="bg-BG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g-BG" sz="3600" b="0" i="0" dirty="0" smtClean="0"/>
              <a:t>Предприемачите следва да са готови да рискуват</a:t>
            </a:r>
          </a:p>
          <a:p>
            <a:endParaRPr lang="en-US" sz="190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B611736-C478-459F-B0DF-B2CBB86A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18" y="551793"/>
            <a:ext cx="6131466" cy="8986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bg-BG" sz="5400" dirty="0" smtClean="0"/>
              <a:t>РИСКЪТ В ТАЗИ СФЕРА</a:t>
            </a:r>
            <a:endParaRPr lang="en-US" sz="5400" dirty="0"/>
          </a:p>
        </p:txBody>
      </p:sp>
      <p:pic>
        <p:nvPicPr>
          <p:cNvPr id="30" name="Picture 23">
            <a:extLst>
              <a:ext uri="{FF2B5EF4-FFF2-40B4-BE49-F238E27FC236}">
                <a16:creationId xmlns:a16="http://schemas.microsoft.com/office/drawing/2014/main" xmlns="" id="{A4A32627-6152-45D0-B80D-C3B0D22FE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, лице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DB1F159-33FE-49FB-BA36-48FCD1BBA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61" y="3239814"/>
            <a:ext cx="3551912" cy="24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896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D672C5-B63D-46F8-914A-998CB974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ИДЕЯ ЗА УСПЕХ В ПРЕДПРИЕМАЧЕСТВОТО</a:t>
            </a:r>
            <a:endParaRPr lang="bg-BG" dirty="0"/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:a16="http://schemas.microsoft.com/office/drawing/2014/main" xmlns="" id="{CD7AB0E8-A0E0-45E5-9F2F-DF3572ADD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3795" y="1732451"/>
            <a:ext cx="5546272" cy="4058751"/>
          </a:xfrm>
        </p:spPr>
        <p:txBody>
          <a:bodyPr anchor="ctr">
            <a:normAutofit/>
          </a:bodyPr>
          <a:lstStyle/>
          <a:p>
            <a:pPr marL="494100" indent="-457200">
              <a:buFont typeface="Wingdings" panose="05000000000000000000" pitchFamily="2" charset="2"/>
              <a:buChar char="ü"/>
            </a:pPr>
            <a:r>
              <a:rPr lang="bg-BG" dirty="0"/>
              <a:t>Стартът труден ли е дали ще успея</a:t>
            </a:r>
            <a:r>
              <a:rPr lang="bg-BG" dirty="0" smtClean="0"/>
              <a:t>?</a:t>
            </a:r>
          </a:p>
          <a:p>
            <a:pPr marL="494100" indent="-457200">
              <a:buFont typeface="Wingdings" panose="05000000000000000000" pitchFamily="2" charset="2"/>
              <a:buChar char="ü"/>
            </a:pPr>
            <a:r>
              <a:rPr lang="bg-BG" dirty="0" smtClean="0"/>
              <a:t>     Мисълта </a:t>
            </a:r>
            <a:r>
              <a:rPr lang="bg-BG" dirty="0"/>
              <a:t>за провала е </a:t>
            </a:r>
            <a:r>
              <a:rPr lang="bg-BG" dirty="0" smtClean="0"/>
              <a:t>един </a:t>
            </a:r>
            <a:r>
              <a:rPr lang="bg-BG" dirty="0"/>
              <a:t>от </a:t>
            </a:r>
            <a:r>
              <a:rPr lang="bg-BG" dirty="0" smtClean="0"/>
              <a:t>най-големите врагове </a:t>
            </a:r>
            <a:r>
              <a:rPr lang="bg-BG" dirty="0"/>
              <a:t>на предприемача. </a:t>
            </a:r>
            <a:endParaRPr lang="bg-BG" dirty="0" smtClean="0"/>
          </a:p>
          <a:p>
            <a:pPr marL="494100" indent="-457200">
              <a:buFont typeface="Wingdings" panose="05000000000000000000" pitchFamily="2" charset="2"/>
              <a:buChar char="ü"/>
            </a:pPr>
            <a:r>
              <a:rPr lang="bg-BG" dirty="0" smtClean="0"/>
              <a:t>Дори </a:t>
            </a:r>
            <a:r>
              <a:rPr lang="bg-BG" dirty="0"/>
              <a:t>и </a:t>
            </a:r>
            <a:r>
              <a:rPr lang="bg-BG" dirty="0" smtClean="0"/>
              <a:t>в най-трудните моменти, </a:t>
            </a:r>
            <a:r>
              <a:rPr lang="bg-BG" dirty="0"/>
              <a:t>изниква </a:t>
            </a:r>
            <a:r>
              <a:rPr lang="bg-BG" dirty="0" smtClean="0"/>
              <a:t>шанс за </a:t>
            </a:r>
            <a:r>
              <a:rPr lang="bg-BG" dirty="0"/>
              <a:t>всеки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FC0DB1-F701-4CB6-B888-4C438DE06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998134"/>
            <a:ext cx="4333632" cy="3521077"/>
          </a:xfrm>
          <a:prstGeom prst="rect">
            <a:avLst/>
          </a:prstGeom>
        </p:spPr>
      </p:pic>
      <p:pic>
        <p:nvPicPr>
          <p:cNvPr id="9" name="Картина 8" descr="Картина, която съдържа начин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0AF09FC9-47AA-40F8-A2EB-1F52E2AD8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0" r="15593" b="2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15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A7B6404-217D-4CEE-9A0D-48794B8F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966" y="1655379"/>
            <a:ext cx="11312634" cy="3153104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  <a:t>Ключовото </a:t>
            </a:r>
            <a:r>
              <a:rPr lang="ru-RU" sz="3000" cap="none" dirty="0">
                <a:solidFill>
                  <a:srgbClr val="FFFFFF"/>
                </a:solidFill>
                <a:ea typeface="+mn-ea"/>
                <a:cs typeface="+mn-cs"/>
              </a:rPr>
              <a:t>предизвикателство е да се фокусирате преди всичко върху откриването на проблемите на </a:t>
            </a:r>
            <a: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  <a:t>потребителите</a:t>
            </a:r>
            <a:b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  <a:t>след </a:t>
            </a:r>
            <a:r>
              <a:rPr lang="ru-RU" sz="3000" cap="none" dirty="0">
                <a:solidFill>
                  <a:srgbClr val="FFFFFF"/>
                </a:solidFill>
                <a:ea typeface="+mn-ea"/>
                <a:cs typeface="+mn-cs"/>
              </a:rPr>
              <a:t>това да търсите решения, от които потребителите имат голяма нужда или </a:t>
            </a:r>
            <a:r>
              <a:rPr lang="ru-RU" sz="3200" cap="none" dirty="0">
                <a:solidFill>
                  <a:srgbClr val="EBDDC3"/>
                </a:solidFill>
                <a:ea typeface="+mn-ea"/>
                <a:cs typeface="+mn-cs"/>
              </a:rPr>
              <a:t>искат</a:t>
            </a:r>
            <a:r>
              <a:rPr lang="ru-RU" sz="3000" cap="none" dirty="0">
                <a:solidFill>
                  <a:srgbClr val="FFFFFF"/>
                </a:solidFill>
                <a:ea typeface="+mn-ea"/>
                <a:cs typeface="+mn-cs"/>
              </a:rPr>
              <a:t>, </a:t>
            </a:r>
            <a:r>
              <a:rPr lang="ru-RU" sz="3000" cap="none" dirty="0" smtClean="0">
                <a:solidFill>
                  <a:srgbClr val="FFFFFF"/>
                </a:solidFill>
                <a:ea typeface="+mn-ea"/>
                <a:cs typeface="+mn-cs"/>
              </a:rPr>
              <a:t>вместо върху празни решения 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8B53F4C9-0A89-44E9-9259-344B0075A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908" y="662153"/>
            <a:ext cx="9440035" cy="1340068"/>
          </a:xfrm>
        </p:spPr>
        <p:txBody>
          <a:bodyPr>
            <a:normAutofit/>
          </a:bodyPr>
          <a:lstStyle/>
          <a:p>
            <a:r>
              <a:rPr lang="bg-BG" sz="3300" b="1" dirty="0">
                <a:solidFill>
                  <a:srgbClr val="EBDDC3"/>
                </a:solidFill>
                <a:ea typeface="+mj-ea"/>
                <a:cs typeface="+mj-cs"/>
              </a:rPr>
              <a:t>Намиране на точната възможност</a:t>
            </a:r>
            <a:br>
              <a:rPr lang="bg-BG" sz="3300" b="1" dirty="0">
                <a:solidFill>
                  <a:srgbClr val="EBDDC3"/>
                </a:solidFill>
                <a:ea typeface="+mj-ea"/>
                <a:cs typeface="+mj-cs"/>
              </a:rPr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83287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C3643319E9849B07D081FA0B4E10C" ma:contentTypeVersion="2" ma:contentTypeDescription="Create a new document." ma:contentTypeScope="" ma:versionID="b2defd75f06beacbe062e78828fd3756">
  <xsd:schema xmlns:xsd="http://www.w3.org/2001/XMLSchema" xmlns:xs="http://www.w3.org/2001/XMLSchema" xmlns:p="http://schemas.microsoft.com/office/2006/metadata/properties" xmlns:ns3="3f3781a2-099a-4382-b851-1d931d26d35e" targetNamespace="http://schemas.microsoft.com/office/2006/metadata/properties" ma:root="true" ma:fieldsID="8fb3758ef79d76c4e962ca3056ff8559" ns3:_="">
    <xsd:import namespace="3f3781a2-099a-4382-b851-1d931d26d3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781a2-099a-4382-b851-1d931d26d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12F427-1B97-44F3-8C42-EA7E00ACD1BE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3f3781a2-099a-4382-b851-1d931d26d35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EB9292-A907-45E9-AD2F-19698EFB9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AA37C-1713-4E4A-92A3-866DE5633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781a2-099a-4382-b851-1d931d26d3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385</TotalTime>
  <Words>418</Words>
  <Application>Microsoft Office PowerPoint</Application>
  <PresentationFormat>Custom</PresentationFormat>
  <Paragraphs>82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Световна  седмица на предприемачеството</vt:lpstr>
      <vt:lpstr>СЪЩНОСТ</vt:lpstr>
      <vt:lpstr>ПРЕДПРИЕМАЧЕСКИ ДУХ</vt:lpstr>
      <vt:lpstr>3. „ABC‘‘- анализ </vt:lpstr>
      <vt:lpstr>Значение на „ABC” анализът</vt:lpstr>
      <vt:lpstr>„POSEC“ метод</vt:lpstr>
      <vt:lpstr>РИСКЪТ В ТАЗИ СФЕРА</vt:lpstr>
      <vt:lpstr>ИДЕЯ ЗА УСПЕХ В ПРЕДПРИЕМАЧЕСТВОТО</vt:lpstr>
      <vt:lpstr>Ключовото предизвикателство е да се фокусирате преди всичко върху откриването на проблемите на потребителите  след това да търсите решения, от които потребителите имат голяма нужда или искат, вместо върху празни решения </vt:lpstr>
      <vt:lpstr> Изграждане на успешни екипи </vt:lpstr>
      <vt:lpstr>Изпълнението е от критично значение </vt:lpstr>
      <vt:lpstr>5. Бъдете наясно какво влияние имате</vt:lpstr>
      <vt:lpstr>Бъдете наясно със своята социална и икономическа роля</vt:lpstr>
      <vt:lpstr>  Благодаря за отделеното внимание!                               Валентин Иванов - XII “б“ клас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Какво</dc:title>
  <dc:creator>Дебора С. Иванова</dc:creator>
  <cp:lastModifiedBy>Windows User</cp:lastModifiedBy>
  <cp:revision>12</cp:revision>
  <dcterms:created xsi:type="dcterms:W3CDTF">2021-11-09T09:41:43Z</dcterms:created>
  <dcterms:modified xsi:type="dcterms:W3CDTF">2021-11-11T09:17:33Z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0x01010097BC3643319E9849B07D081FA0B4E10C</vt:lpwstr>
  </property>
</Properties>
</file>