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13"/>
  </p:notesMasterIdLst>
  <p:sldIdLst>
    <p:sldId id="256" r:id="rId2"/>
    <p:sldId id="257" r:id="rId3"/>
    <p:sldId id="304" r:id="rId4"/>
    <p:sldId id="305" r:id="rId5"/>
    <p:sldId id="307" r:id="rId6"/>
    <p:sldId id="308" r:id="rId7"/>
    <p:sldId id="309" r:id="rId8"/>
    <p:sldId id="310" r:id="rId9"/>
    <p:sldId id="311" r:id="rId10"/>
    <p:sldId id="312" r:id="rId11"/>
    <p:sldId id="313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05A03F4-5824-478E-B9EF-F09106A7EA2E}">
  <a:tblStyle styleId="{305A03F4-5824-478E-B9EF-F09106A7EA2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2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79120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738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5698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8340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3305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9695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1242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5671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570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slide">
  <p:cSld name="CUSTOM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t="6568"/>
          <a:stretch/>
        </p:blipFill>
        <p:spPr>
          <a:xfrm>
            <a:off x="345026" y="350314"/>
            <a:ext cx="8453948" cy="444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/>
          <p:nvPr/>
        </p:nvSpPr>
        <p:spPr>
          <a:xfrm>
            <a:off x="-7650" y="3024500"/>
            <a:ext cx="7654500" cy="1474200"/>
          </a:xfrm>
          <a:prstGeom prst="rect">
            <a:avLst/>
          </a:prstGeom>
          <a:solidFill>
            <a:srgbClr val="A5B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476301" y="1944525"/>
            <a:ext cx="8322601" cy="19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54050" y="3770575"/>
            <a:ext cx="74937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slide 5">
  <p:cSld name="CUSTOM_12_5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/>
          <p:nvPr/>
        </p:nvSpPr>
        <p:spPr>
          <a:xfrm>
            <a:off x="-45500" y="3921451"/>
            <a:ext cx="9198601" cy="1221900"/>
          </a:xfrm>
          <a:prstGeom prst="rect">
            <a:avLst/>
          </a:prstGeom>
          <a:solidFill>
            <a:srgbClr val="A5B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1"/>
          <p:cNvSpPr/>
          <p:nvPr/>
        </p:nvSpPr>
        <p:spPr>
          <a:xfrm>
            <a:off x="0" y="499376"/>
            <a:ext cx="2826300" cy="443400"/>
          </a:xfrm>
          <a:prstGeom prst="rect">
            <a:avLst/>
          </a:prstGeom>
          <a:solidFill>
            <a:srgbClr val="A5B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1"/>
          <p:cNvSpPr/>
          <p:nvPr/>
        </p:nvSpPr>
        <p:spPr>
          <a:xfrm>
            <a:off x="1" y="976450"/>
            <a:ext cx="3633900" cy="443400"/>
          </a:xfrm>
          <a:prstGeom prst="rect">
            <a:avLst/>
          </a:prstGeom>
          <a:solidFill>
            <a:srgbClr val="1934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415626" y="578973"/>
            <a:ext cx="4213801" cy="9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2pPr>
            <a:lvl3pPr lvl="2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3pPr>
            <a:lvl4pPr lvl="3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4pPr>
            <a:lvl5pPr lvl="4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5pPr>
            <a:lvl6pPr lvl="5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6pPr>
            <a:lvl7pPr lvl="6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7pPr>
            <a:lvl8pPr lvl="7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8pPr>
            <a:lvl9pPr lvl="8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title" idx="2"/>
          </p:nvPr>
        </p:nvSpPr>
        <p:spPr>
          <a:xfrm>
            <a:off x="955299" y="4366676"/>
            <a:ext cx="7197001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slide 4">
  <p:cSld name="CUSTOM_12_4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12"/>
          <p:cNvGrpSpPr/>
          <p:nvPr/>
        </p:nvGrpSpPr>
        <p:grpSpPr>
          <a:xfrm>
            <a:off x="3783970" y="-23750"/>
            <a:ext cx="5375861" cy="5177700"/>
            <a:chOff x="3768189" y="-23750"/>
            <a:chExt cx="5375861" cy="5177700"/>
          </a:xfrm>
        </p:grpSpPr>
        <p:sp>
          <p:nvSpPr>
            <p:cNvPr id="74" name="Google Shape;74;p12"/>
            <p:cNvSpPr/>
            <p:nvPr/>
          </p:nvSpPr>
          <p:spPr>
            <a:xfrm>
              <a:off x="4148450" y="-23750"/>
              <a:ext cx="4995600" cy="5177700"/>
            </a:xfrm>
            <a:prstGeom prst="rect">
              <a:avLst/>
            </a:prstGeom>
            <a:solidFill>
              <a:srgbClr val="193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2"/>
            <p:cNvSpPr/>
            <p:nvPr/>
          </p:nvSpPr>
          <p:spPr>
            <a:xfrm rot="-5400000">
              <a:off x="3510939" y="349631"/>
              <a:ext cx="902400" cy="387900"/>
            </a:xfrm>
            <a:prstGeom prst="triangle">
              <a:avLst>
                <a:gd name="adj" fmla="val 50000"/>
              </a:avLst>
            </a:prstGeom>
            <a:solidFill>
              <a:srgbClr val="193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5083801" y="206100"/>
            <a:ext cx="3638400" cy="12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 sz="24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5083801" y="1488100"/>
            <a:ext cx="3638400" cy="30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●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○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238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Roboto"/>
              <a:buChar char="■"/>
              <a:defRPr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238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Roboto"/>
              <a:buChar char="●"/>
              <a:defRPr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○"/>
              <a:def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■"/>
              <a:def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11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Roboto"/>
              <a:buChar char="●"/>
              <a:defRPr sz="13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11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Roboto"/>
              <a:buChar char="○"/>
              <a:defRPr sz="13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"/>
              <a:buChar char="■"/>
              <a:def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slide 3">
  <p:cSld name="CUSTOM_12_3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/>
          <p:nvPr/>
        </p:nvSpPr>
        <p:spPr>
          <a:xfrm>
            <a:off x="253325" y="2161325"/>
            <a:ext cx="3095401" cy="2857800"/>
          </a:xfrm>
          <a:prstGeom prst="rect">
            <a:avLst/>
          </a:prstGeom>
          <a:solidFill>
            <a:srgbClr val="FFFFFF">
              <a:alpha val="874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621876" y="2682875"/>
            <a:ext cx="2358300" cy="11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400"/>
              <a:buNone/>
              <a:defRPr sz="1400" b="1">
                <a:solidFill>
                  <a:srgbClr val="3E606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2"/>
          </p:nvPr>
        </p:nvSpPr>
        <p:spPr>
          <a:xfrm>
            <a:off x="539550" y="3769825"/>
            <a:ext cx="2523001" cy="11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Font typeface="Roboto"/>
              <a:buNone/>
              <a:defRPr sz="12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slide 2">
  <p:cSld name="CUSTOM_12_2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>
            <a:spLocks noGrp="1"/>
          </p:cNvSpPr>
          <p:nvPr>
            <p:ph type="title"/>
          </p:nvPr>
        </p:nvSpPr>
        <p:spPr>
          <a:xfrm>
            <a:off x="4245651" y="1568126"/>
            <a:ext cx="4482601" cy="21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400"/>
              <a:buNone/>
              <a:defRPr sz="2400">
                <a:solidFill>
                  <a:srgbClr val="19344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ubTitle" idx="1"/>
          </p:nvPr>
        </p:nvSpPr>
        <p:spPr>
          <a:xfrm>
            <a:off x="4879551" y="3694525"/>
            <a:ext cx="32148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3E606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slide 1">
  <p:cSld name="CUSTOM_12_1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/>
          <p:nvPr/>
        </p:nvSpPr>
        <p:spPr>
          <a:xfrm>
            <a:off x="477851" y="0"/>
            <a:ext cx="4144500" cy="2652300"/>
          </a:xfrm>
          <a:prstGeom prst="rect">
            <a:avLst/>
          </a:prstGeom>
          <a:solidFill>
            <a:srgbClr val="1934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5"/>
          <p:cNvSpPr txBox="1">
            <a:spLocks noGrp="1"/>
          </p:cNvSpPr>
          <p:nvPr>
            <p:ph type="title"/>
          </p:nvPr>
        </p:nvSpPr>
        <p:spPr>
          <a:xfrm>
            <a:off x="661027" y="158926"/>
            <a:ext cx="3810000" cy="9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subTitle" idx="1"/>
          </p:nvPr>
        </p:nvSpPr>
        <p:spPr>
          <a:xfrm>
            <a:off x="661025" y="1140275"/>
            <a:ext cx="3667500" cy="127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 &amp; some text slide">
  <p:cSld name="BIG_NUMBER">
    <p:bg>
      <p:bgPr>
        <a:solidFill>
          <a:srgbClr val="3E606F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1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0"/>
              <a:buNone/>
              <a:defRPr sz="9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1" name="Google Shape;91;p16"/>
          <p:cNvSpPr txBox="1">
            <a:spLocks noGrp="1"/>
          </p:cNvSpPr>
          <p:nvPr>
            <p:ph type="title" idx="2"/>
          </p:nvPr>
        </p:nvSpPr>
        <p:spPr>
          <a:xfrm>
            <a:off x="867300" y="2978525"/>
            <a:ext cx="7409401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None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 &amp; some text slide 1">
  <p:cSld name="BIG_NUMBER_1">
    <p:bg>
      <p:bgPr>
        <a:solidFill>
          <a:srgbClr val="3E606F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867300" y="2978525"/>
            <a:ext cx="7409401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None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 idx="2"/>
          </p:nvPr>
        </p:nvSpPr>
        <p:spPr>
          <a:xfrm>
            <a:off x="930100" y="981525"/>
            <a:ext cx="7283700" cy="19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 b="1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 u="sng"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 u="sng"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 u="sng"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 u="sng"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 u="sng"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 u="sng"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 u="sng"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 u="sng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CUSTOM_11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795300" y="388151"/>
            <a:ext cx="7553401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8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and text right">
  <p:cSld name="CUSTOM_4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 hasCustomPrompt="1"/>
          </p:nvPr>
        </p:nvSpPr>
        <p:spPr>
          <a:xfrm>
            <a:off x="3830851" y="675225"/>
            <a:ext cx="5301001" cy="8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4800"/>
              <a:buNone/>
              <a:defRPr sz="4800">
                <a:solidFill>
                  <a:srgbClr val="01010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9" name="Google Shape;99;p19"/>
          <p:cNvSpPr txBox="1">
            <a:spLocks noGrp="1"/>
          </p:cNvSpPr>
          <p:nvPr>
            <p:ph type="subTitle" idx="1"/>
          </p:nvPr>
        </p:nvSpPr>
        <p:spPr>
          <a:xfrm>
            <a:off x="3399299" y="1400175"/>
            <a:ext cx="6164100" cy="5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A5B7C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title" idx="2" hasCustomPrompt="1"/>
          </p:nvPr>
        </p:nvSpPr>
        <p:spPr>
          <a:xfrm>
            <a:off x="3830851" y="1939575"/>
            <a:ext cx="5301001" cy="8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4800"/>
              <a:buNone/>
              <a:defRPr sz="4800">
                <a:solidFill>
                  <a:srgbClr val="01010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1" name="Google Shape;101;p19"/>
          <p:cNvSpPr txBox="1">
            <a:spLocks noGrp="1"/>
          </p:cNvSpPr>
          <p:nvPr>
            <p:ph type="subTitle" idx="3"/>
          </p:nvPr>
        </p:nvSpPr>
        <p:spPr>
          <a:xfrm>
            <a:off x="3399299" y="2664526"/>
            <a:ext cx="6164100" cy="5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A5B7C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title" idx="4" hasCustomPrompt="1"/>
          </p:nvPr>
        </p:nvSpPr>
        <p:spPr>
          <a:xfrm>
            <a:off x="3830851" y="3203926"/>
            <a:ext cx="5301001" cy="8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4800"/>
              <a:buNone/>
              <a:defRPr sz="4800">
                <a:solidFill>
                  <a:srgbClr val="01010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0101"/>
              </a:buClr>
              <a:buSzPts val="12000"/>
              <a:buNone/>
              <a:defRPr sz="12000">
                <a:solidFill>
                  <a:srgbClr val="01010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3" name="Google Shape;103;p19"/>
          <p:cNvSpPr txBox="1">
            <a:spLocks noGrp="1"/>
          </p:cNvSpPr>
          <p:nvPr>
            <p:ph type="subTitle" idx="5"/>
          </p:nvPr>
        </p:nvSpPr>
        <p:spPr>
          <a:xfrm>
            <a:off x="3399299" y="3928875"/>
            <a:ext cx="6164100" cy="5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A5B7C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A5B7C6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ext">
  <p:cSld name="CUSTOM_15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227550" y="297175"/>
            <a:ext cx="8688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400">
                <a:solidFill>
                  <a:srgbClr val="19344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subTitle" idx="1"/>
          </p:nvPr>
        </p:nvSpPr>
        <p:spPr>
          <a:xfrm>
            <a:off x="5340272" y="1175975"/>
            <a:ext cx="3095100" cy="147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subTitle" idx="2"/>
          </p:nvPr>
        </p:nvSpPr>
        <p:spPr>
          <a:xfrm>
            <a:off x="5340272" y="3191751"/>
            <a:ext cx="3095100" cy="147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slide" type="tx">
  <p:cSld name="TITLE_AND_BODY">
    <p:bg>
      <p:bgPr>
        <a:solidFill>
          <a:srgbClr val="19344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95300" y="1710575"/>
            <a:ext cx="7553401" cy="21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4062450" y="691475"/>
            <a:ext cx="1019100" cy="1019100"/>
          </a:xfrm>
          <a:prstGeom prst="flowChartConnector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825150" y="4084163"/>
            <a:ext cx="74937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A5B7C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 slide">
  <p:cSld name="CUSTOM_5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subTitle" idx="1"/>
          </p:nvPr>
        </p:nvSpPr>
        <p:spPr>
          <a:xfrm>
            <a:off x="489476" y="1571651"/>
            <a:ext cx="2082300" cy="84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subTitle" idx="2"/>
          </p:nvPr>
        </p:nvSpPr>
        <p:spPr>
          <a:xfrm>
            <a:off x="489476" y="3634901"/>
            <a:ext cx="2082300" cy="84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subTitle" idx="3"/>
          </p:nvPr>
        </p:nvSpPr>
        <p:spPr>
          <a:xfrm>
            <a:off x="2879225" y="1571651"/>
            <a:ext cx="2082300" cy="84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4"/>
          </p:nvPr>
        </p:nvSpPr>
        <p:spPr>
          <a:xfrm>
            <a:off x="2879225" y="3634901"/>
            <a:ext cx="2082300" cy="84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subTitle" idx="5"/>
          </p:nvPr>
        </p:nvSpPr>
        <p:spPr>
          <a:xfrm>
            <a:off x="182026" y="1273000"/>
            <a:ext cx="2697300" cy="43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A5B7C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ubTitle" idx="6"/>
          </p:nvPr>
        </p:nvSpPr>
        <p:spPr>
          <a:xfrm>
            <a:off x="182026" y="3336025"/>
            <a:ext cx="2697300" cy="43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A5B7C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subTitle" idx="7"/>
          </p:nvPr>
        </p:nvSpPr>
        <p:spPr>
          <a:xfrm>
            <a:off x="2571725" y="1273000"/>
            <a:ext cx="2697300" cy="43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A5B7C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subTitle" idx="8"/>
          </p:nvPr>
        </p:nvSpPr>
        <p:spPr>
          <a:xfrm>
            <a:off x="2571725" y="3336025"/>
            <a:ext cx="2697300" cy="43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rgbClr val="A5B7C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rgbClr val="A5B7C6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with images &amp; two column">
  <p:cSld name="CUSTOM_13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77250" y="2734400"/>
            <a:ext cx="38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000">
                <a:solidFill>
                  <a:srgbClr val="19344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title" idx="2"/>
          </p:nvPr>
        </p:nvSpPr>
        <p:spPr>
          <a:xfrm>
            <a:off x="4949250" y="2734400"/>
            <a:ext cx="38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000">
                <a:solidFill>
                  <a:srgbClr val="19344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rgbClr val="193441"/>
                </a:solidFill>
              </a:defRPr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title" idx="3"/>
          </p:nvPr>
        </p:nvSpPr>
        <p:spPr>
          <a:xfrm>
            <a:off x="674850" y="3463276"/>
            <a:ext cx="3222300" cy="11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400"/>
              <a:buFont typeface="Roboto"/>
              <a:buNone/>
              <a:defRPr sz="14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title" idx="4"/>
          </p:nvPr>
        </p:nvSpPr>
        <p:spPr>
          <a:xfrm>
            <a:off x="5246850" y="3463276"/>
            <a:ext cx="3222300" cy="11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400"/>
              <a:buFont typeface="Roboto"/>
              <a:buNone/>
              <a:defRPr sz="14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cxnSp>
        <p:nvCxnSpPr>
          <p:cNvPr id="122" name="Google Shape;122;p22"/>
          <p:cNvCxnSpPr/>
          <p:nvPr/>
        </p:nvCxnSpPr>
        <p:spPr>
          <a:xfrm>
            <a:off x="4583876" y="2747150"/>
            <a:ext cx="0" cy="1879200"/>
          </a:xfrm>
          <a:prstGeom prst="straightConnector1">
            <a:avLst/>
          </a:prstGeom>
          <a:noFill/>
          <a:ln w="19050" cap="flat" cmpd="sng">
            <a:solidFill>
              <a:srgbClr val="A5B7C6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with image and title">
  <p:cSld name="CUSTOM_14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5083801" y="1332251"/>
            <a:ext cx="3638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4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5083801" y="2478701"/>
            <a:ext cx="3638400" cy="9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600"/>
              <a:buFont typeface="Roboto"/>
              <a:buChar char="●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600"/>
              <a:buFont typeface="Roboto"/>
              <a:buChar char="○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2385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500"/>
              <a:buFont typeface="Roboto"/>
              <a:buChar char="■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2385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500"/>
              <a:buFont typeface="Roboto"/>
              <a:buChar char="●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115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115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300"/>
              <a:buFont typeface="Roboto"/>
              <a:buChar char="○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200"/>
              <a:buFont typeface="Roboto"/>
              <a:buChar char="■"/>
              <a:def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26" name="Google Shape;126;p23"/>
          <p:cNvSpPr/>
          <p:nvPr/>
        </p:nvSpPr>
        <p:spPr>
          <a:xfrm>
            <a:off x="0" y="0"/>
            <a:ext cx="4457401" cy="5143500"/>
          </a:xfrm>
          <a:prstGeom prst="rect">
            <a:avLst/>
          </a:prstGeom>
          <a:solidFill>
            <a:srgbClr val="435D7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23"/>
          <p:cNvCxnSpPr/>
          <p:nvPr/>
        </p:nvCxnSpPr>
        <p:spPr>
          <a:xfrm>
            <a:off x="5161826" y="1160825"/>
            <a:ext cx="1140000" cy="0"/>
          </a:xfrm>
          <a:prstGeom prst="straightConnector1">
            <a:avLst/>
          </a:prstGeom>
          <a:noFill/>
          <a:ln w="19050" cap="flat" cmpd="sng">
            <a:solidFill>
              <a:srgbClr val="19344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with image and title 1">
  <p:cSld name="CUSTOM_14_1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5083801" y="1332251"/>
            <a:ext cx="3638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4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5083801" y="2478701"/>
            <a:ext cx="3638400" cy="9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600"/>
              <a:buFont typeface="Roboto"/>
              <a:buChar char="●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600"/>
              <a:buFont typeface="Roboto"/>
              <a:buChar char="○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238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500"/>
              <a:buFont typeface="Roboto"/>
              <a:buChar char="■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238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500"/>
              <a:buFont typeface="Roboto"/>
              <a:buChar char="●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11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11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300"/>
              <a:buFont typeface="Roboto"/>
              <a:buChar char="○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200"/>
              <a:buFont typeface="Roboto"/>
              <a:buChar char="■"/>
              <a:def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cxnSp>
        <p:nvCxnSpPr>
          <p:cNvPr id="131" name="Google Shape;131;p24"/>
          <p:cNvCxnSpPr/>
          <p:nvPr/>
        </p:nvCxnSpPr>
        <p:spPr>
          <a:xfrm>
            <a:off x="5161826" y="1160825"/>
            <a:ext cx="1140000" cy="0"/>
          </a:xfrm>
          <a:prstGeom prst="straightConnector1">
            <a:avLst/>
          </a:prstGeom>
          <a:noFill/>
          <a:ln w="19050" cap="flat" cmpd="sng">
            <a:solidFill>
              <a:srgbClr val="19344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text right" type="titleOnly">
  <p:cSld name="TITLE_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/>
          <p:nvPr/>
        </p:nvSpPr>
        <p:spPr>
          <a:xfrm>
            <a:off x="4722150" y="1619525"/>
            <a:ext cx="4449001" cy="710700"/>
          </a:xfrm>
          <a:prstGeom prst="rect">
            <a:avLst/>
          </a:prstGeom>
          <a:solidFill>
            <a:srgbClr val="1934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5"/>
          <p:cNvSpPr txBox="1">
            <a:spLocks noGrp="1"/>
          </p:cNvSpPr>
          <p:nvPr>
            <p:ph type="title"/>
          </p:nvPr>
        </p:nvSpPr>
        <p:spPr>
          <a:xfrm>
            <a:off x="5109901" y="1688525"/>
            <a:ext cx="3599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Roboto Medium"/>
              <a:buNone/>
              <a:defRPr sz="26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9pPr>
          </a:lstStyle>
          <a:p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title" idx="2"/>
          </p:nvPr>
        </p:nvSpPr>
        <p:spPr>
          <a:xfrm>
            <a:off x="5109901" y="2569100"/>
            <a:ext cx="2842800" cy="11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400"/>
              <a:buFont typeface="Roboto"/>
              <a:buNone/>
              <a:defRPr sz="14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cxnSp>
        <p:nvCxnSpPr>
          <p:cNvPr id="136" name="Google Shape;136;p25"/>
          <p:cNvCxnSpPr/>
          <p:nvPr/>
        </p:nvCxnSpPr>
        <p:spPr>
          <a:xfrm>
            <a:off x="7703151" y="4021751"/>
            <a:ext cx="506700" cy="5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and text left">
  <p:cSld name="CUSTOM_2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/>
          <p:nvPr/>
        </p:nvSpPr>
        <p:spPr>
          <a:xfrm flipH="1">
            <a:off x="1" y="1619525"/>
            <a:ext cx="4449001" cy="710700"/>
          </a:xfrm>
          <a:prstGeom prst="rect">
            <a:avLst/>
          </a:prstGeom>
          <a:solidFill>
            <a:srgbClr val="1934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6"/>
          <p:cNvSpPr txBox="1">
            <a:spLocks noGrp="1"/>
          </p:cNvSpPr>
          <p:nvPr>
            <p:ph type="title"/>
          </p:nvPr>
        </p:nvSpPr>
        <p:spPr>
          <a:xfrm flipH="1">
            <a:off x="462150" y="1688525"/>
            <a:ext cx="3599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Roboto Medium"/>
              <a:buNone/>
              <a:defRPr sz="26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9pPr>
          </a:lstStyle>
          <a:p>
            <a:endParaRPr/>
          </a:p>
        </p:txBody>
      </p:sp>
      <p:sp>
        <p:nvSpPr>
          <p:cNvPr id="140" name="Google Shape;140;p26"/>
          <p:cNvSpPr txBox="1">
            <a:spLocks noGrp="1"/>
          </p:cNvSpPr>
          <p:nvPr>
            <p:ph type="title" idx="2"/>
          </p:nvPr>
        </p:nvSpPr>
        <p:spPr>
          <a:xfrm flipH="1">
            <a:off x="1218451" y="2569100"/>
            <a:ext cx="2842800" cy="11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400"/>
              <a:buFont typeface="Roboto"/>
              <a:buNone/>
              <a:defRPr sz="14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cxnSp>
        <p:nvCxnSpPr>
          <p:cNvPr id="141" name="Google Shape;141;p26"/>
          <p:cNvCxnSpPr/>
          <p:nvPr/>
        </p:nvCxnSpPr>
        <p:spPr>
          <a:xfrm flipH="1">
            <a:off x="961301" y="4021751"/>
            <a:ext cx="506700" cy="5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and text left 1">
  <p:cSld name="CUSTOM_2_1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/>
          <p:nvPr/>
        </p:nvSpPr>
        <p:spPr>
          <a:xfrm flipH="1">
            <a:off x="1" y="1619525"/>
            <a:ext cx="4449001" cy="710700"/>
          </a:xfrm>
          <a:prstGeom prst="rect">
            <a:avLst/>
          </a:prstGeom>
          <a:solidFill>
            <a:srgbClr val="1934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 flipH="1">
            <a:off x="462150" y="1688525"/>
            <a:ext cx="3599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Roboto Medium"/>
              <a:buNone/>
              <a:defRPr sz="26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 Medium"/>
              <a:buNone/>
              <a:defRPr sz="28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9pPr>
          </a:lstStyle>
          <a:p>
            <a:endParaRPr/>
          </a:p>
        </p:txBody>
      </p:sp>
      <p:sp>
        <p:nvSpPr>
          <p:cNvPr id="145" name="Google Shape;145;p27"/>
          <p:cNvSpPr txBox="1">
            <a:spLocks noGrp="1"/>
          </p:cNvSpPr>
          <p:nvPr>
            <p:ph type="title" idx="2"/>
          </p:nvPr>
        </p:nvSpPr>
        <p:spPr>
          <a:xfrm flipH="1">
            <a:off x="1218549" y="2569100"/>
            <a:ext cx="6955801" cy="11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400"/>
              <a:buFont typeface="Roboto"/>
              <a:buNone/>
              <a:defRPr sz="14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- Right">
  <p:cSld name="CUSTOM_8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55975" y="2412225"/>
            <a:ext cx="4248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50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title" idx="2"/>
          </p:nvPr>
        </p:nvSpPr>
        <p:spPr>
          <a:xfrm>
            <a:off x="463975" y="2826650"/>
            <a:ext cx="4032000" cy="20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A0A0"/>
              </a:buClr>
              <a:buSzPts val="1600"/>
              <a:buFont typeface="Roboto"/>
              <a:buNone/>
              <a:defRPr sz="1600">
                <a:solidFill>
                  <a:srgbClr val="A0A0A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solidFill>
                  <a:srgbClr val="3E606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solidFill>
                  <a:srgbClr val="3E606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solidFill>
                  <a:srgbClr val="3E606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solidFill>
                  <a:srgbClr val="3E606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solidFill>
                  <a:srgbClr val="3E606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solidFill>
                  <a:srgbClr val="3E606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solidFill>
                  <a:srgbClr val="3E606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solidFill>
                  <a:srgbClr val="3E606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ubtitle slide">
  <p:cSld name="CUSTOM_7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7676" y="413176"/>
            <a:ext cx="8703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4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title" idx="2"/>
          </p:nvPr>
        </p:nvSpPr>
        <p:spPr>
          <a:xfrm>
            <a:off x="367675" y="909675"/>
            <a:ext cx="7553401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0A0A0"/>
              </a:buClr>
              <a:buSzPts val="2600"/>
              <a:buNone/>
              <a:defRPr sz="2000">
                <a:solidFill>
                  <a:srgbClr val="A0A0A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and text left">
  <p:cSld name="CUSTOM_9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5083801" y="341650"/>
            <a:ext cx="3638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4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193441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5083801" y="1488100"/>
            <a:ext cx="3638400" cy="9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600"/>
              <a:buFont typeface="Roboto"/>
              <a:buChar char="●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600"/>
              <a:buFont typeface="Roboto"/>
              <a:buChar char="○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2385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500"/>
              <a:buFont typeface="Roboto"/>
              <a:buChar char="■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2385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500"/>
              <a:buFont typeface="Roboto"/>
              <a:buChar char="●"/>
              <a:defRPr sz="15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115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115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300"/>
              <a:buFont typeface="Roboto"/>
              <a:buChar char="○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E606F"/>
              </a:buClr>
              <a:buSzPts val="1200"/>
              <a:buFont typeface="Roboto"/>
              <a:buChar char="■"/>
              <a:defRPr sz="12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5083801" y="3817300"/>
            <a:ext cx="3638400" cy="9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●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○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2385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Roboto"/>
              <a:buChar char="■"/>
              <a:defRPr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2385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Roboto"/>
              <a:buChar char="●"/>
              <a:defRPr sz="15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○"/>
              <a:def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Roboto"/>
              <a:buChar char="■"/>
              <a:def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115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Roboto"/>
              <a:buChar char="●"/>
              <a:defRPr sz="13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115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Roboto"/>
              <a:buChar char="○"/>
              <a:defRPr sz="13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"/>
              <a:buChar char="■"/>
              <a:def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7" name="Google Shape;27;p6"/>
          <p:cNvSpPr/>
          <p:nvPr/>
        </p:nvSpPr>
        <p:spPr>
          <a:xfrm>
            <a:off x="5074251" y="3817300"/>
            <a:ext cx="3760500" cy="1060800"/>
          </a:xfrm>
          <a:prstGeom prst="rect">
            <a:avLst/>
          </a:prstGeom>
          <a:solidFill>
            <a:srgbClr val="A5B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6"/>
          <p:cNvSpPr txBox="1">
            <a:spLocks noGrp="1"/>
          </p:cNvSpPr>
          <p:nvPr>
            <p:ph type="subTitle" idx="3"/>
          </p:nvPr>
        </p:nvSpPr>
        <p:spPr>
          <a:xfrm>
            <a:off x="5191126" y="3836250"/>
            <a:ext cx="3526800" cy="104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wo column slide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1202925" y="466625"/>
            <a:ext cx="6738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3000"/>
              <a:buFont typeface="Roboto"/>
              <a:buNone/>
              <a:defRPr sz="30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title" idx="2"/>
          </p:nvPr>
        </p:nvSpPr>
        <p:spPr>
          <a:xfrm>
            <a:off x="1677450" y="2135900"/>
            <a:ext cx="2399401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7C6"/>
              </a:buClr>
              <a:buSzPts val="1800"/>
              <a:buNone/>
              <a:defRPr sz="1800" b="1">
                <a:solidFill>
                  <a:srgbClr val="A5B7C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title" idx="3"/>
          </p:nvPr>
        </p:nvSpPr>
        <p:spPr>
          <a:xfrm>
            <a:off x="1266000" y="2632400"/>
            <a:ext cx="3222300" cy="23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600"/>
              <a:buFont typeface="Roboto"/>
              <a:buNone/>
              <a:defRPr sz="16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cxnSp>
        <p:nvCxnSpPr>
          <p:cNvPr id="33" name="Google Shape;33;p7"/>
          <p:cNvCxnSpPr/>
          <p:nvPr/>
        </p:nvCxnSpPr>
        <p:spPr>
          <a:xfrm>
            <a:off x="4567200" y="2261250"/>
            <a:ext cx="9600" cy="2001300"/>
          </a:xfrm>
          <a:prstGeom prst="straightConnector1">
            <a:avLst/>
          </a:prstGeom>
          <a:noFill/>
          <a:ln w="19050" cap="flat" cmpd="sng">
            <a:solidFill>
              <a:srgbClr val="A5B7C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" name="Google Shape;34;p7"/>
          <p:cNvSpPr txBox="1">
            <a:spLocks noGrp="1"/>
          </p:cNvSpPr>
          <p:nvPr>
            <p:ph type="title" idx="4"/>
          </p:nvPr>
        </p:nvSpPr>
        <p:spPr>
          <a:xfrm>
            <a:off x="5067201" y="2135900"/>
            <a:ext cx="2399401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7C6"/>
              </a:buClr>
              <a:buSzPts val="1800"/>
              <a:buNone/>
              <a:defRPr sz="1800" b="1">
                <a:solidFill>
                  <a:srgbClr val="A5B7C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title" idx="5"/>
          </p:nvPr>
        </p:nvSpPr>
        <p:spPr>
          <a:xfrm>
            <a:off x="4655750" y="2632400"/>
            <a:ext cx="3222300" cy="23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600"/>
              <a:buFont typeface="Roboto"/>
              <a:buNone/>
              <a:defRPr sz="16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3 column slide">
  <p:cSld name="CUSTOM_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795447" y="2135900"/>
            <a:ext cx="23583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7C6"/>
              </a:buClr>
              <a:buSzPts val="1800"/>
              <a:buNone/>
              <a:defRPr sz="1800" b="1">
                <a:solidFill>
                  <a:srgbClr val="A5B7C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title" idx="2"/>
          </p:nvPr>
        </p:nvSpPr>
        <p:spPr>
          <a:xfrm>
            <a:off x="795300" y="2632400"/>
            <a:ext cx="2358300" cy="23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600"/>
              <a:buFont typeface="Roboto"/>
              <a:buNone/>
              <a:defRPr sz="16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 idx="3"/>
          </p:nvPr>
        </p:nvSpPr>
        <p:spPr>
          <a:xfrm>
            <a:off x="3543710" y="2135900"/>
            <a:ext cx="23583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7C6"/>
              </a:buClr>
              <a:buSzPts val="1800"/>
              <a:buNone/>
              <a:defRPr sz="1800" b="1">
                <a:solidFill>
                  <a:srgbClr val="A5B7C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title" idx="4"/>
          </p:nvPr>
        </p:nvSpPr>
        <p:spPr>
          <a:xfrm>
            <a:off x="3543638" y="2632400"/>
            <a:ext cx="2358300" cy="23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600"/>
              <a:buFont typeface="Roboto"/>
              <a:buNone/>
              <a:defRPr sz="16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title" idx="5"/>
          </p:nvPr>
        </p:nvSpPr>
        <p:spPr>
          <a:xfrm>
            <a:off x="6292048" y="2135900"/>
            <a:ext cx="23583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7C6"/>
              </a:buClr>
              <a:buSzPts val="1800"/>
              <a:buNone/>
              <a:defRPr sz="1800" b="1">
                <a:solidFill>
                  <a:srgbClr val="A5B7C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title" idx="6"/>
          </p:nvPr>
        </p:nvSpPr>
        <p:spPr>
          <a:xfrm>
            <a:off x="6291975" y="2632400"/>
            <a:ext cx="2358300" cy="23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600"/>
              <a:buFont typeface="Roboto"/>
              <a:buNone/>
              <a:defRPr sz="16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cxnSp>
        <p:nvCxnSpPr>
          <p:cNvPr id="43" name="Google Shape;43;p8"/>
          <p:cNvCxnSpPr/>
          <p:nvPr/>
        </p:nvCxnSpPr>
        <p:spPr>
          <a:xfrm>
            <a:off x="3363029" y="2443345"/>
            <a:ext cx="0" cy="1391100"/>
          </a:xfrm>
          <a:prstGeom prst="straightConnector1">
            <a:avLst/>
          </a:prstGeom>
          <a:noFill/>
          <a:ln w="19050" cap="flat" cmpd="sng">
            <a:solidFill>
              <a:srgbClr val="A5B7C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4" name="Google Shape;44;p8"/>
          <p:cNvCxnSpPr/>
          <p:nvPr/>
        </p:nvCxnSpPr>
        <p:spPr>
          <a:xfrm>
            <a:off x="6082548" y="2443345"/>
            <a:ext cx="0" cy="1391100"/>
          </a:xfrm>
          <a:prstGeom prst="straightConnector1">
            <a:avLst/>
          </a:prstGeom>
          <a:noFill/>
          <a:ln w="19050" cap="flat" cmpd="sng">
            <a:solidFill>
              <a:srgbClr val="A5B7C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8"/>
          <p:cNvSpPr txBox="1">
            <a:spLocks noGrp="1"/>
          </p:cNvSpPr>
          <p:nvPr>
            <p:ph type="title" idx="7"/>
          </p:nvPr>
        </p:nvSpPr>
        <p:spPr>
          <a:xfrm>
            <a:off x="1202925" y="466625"/>
            <a:ext cx="6738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3000"/>
              <a:buFont typeface="Roboto"/>
              <a:buNone/>
              <a:defRPr sz="30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6 columns slide">
  <p:cSld name="CUSTOM_3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795447" y="1843100"/>
            <a:ext cx="23583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7C6"/>
              </a:buClr>
              <a:buSzPts val="1400"/>
              <a:buNone/>
              <a:defRPr sz="1400" b="1">
                <a:solidFill>
                  <a:srgbClr val="A5B7C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 idx="2"/>
          </p:nvPr>
        </p:nvSpPr>
        <p:spPr>
          <a:xfrm>
            <a:off x="795300" y="2187200"/>
            <a:ext cx="23583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Font typeface="Roboto"/>
              <a:buNone/>
              <a:defRPr sz="12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title" idx="3"/>
          </p:nvPr>
        </p:nvSpPr>
        <p:spPr>
          <a:xfrm>
            <a:off x="3543710" y="1843100"/>
            <a:ext cx="23583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7C6"/>
              </a:buClr>
              <a:buSzPts val="1400"/>
              <a:buNone/>
              <a:defRPr sz="1400" b="1">
                <a:solidFill>
                  <a:srgbClr val="A5B7C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title" idx="4"/>
          </p:nvPr>
        </p:nvSpPr>
        <p:spPr>
          <a:xfrm>
            <a:off x="3543638" y="2187200"/>
            <a:ext cx="23583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Font typeface="Roboto"/>
              <a:buNone/>
              <a:defRPr sz="12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title" idx="5"/>
          </p:nvPr>
        </p:nvSpPr>
        <p:spPr>
          <a:xfrm>
            <a:off x="6292048" y="1843100"/>
            <a:ext cx="23583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7C6"/>
              </a:buClr>
              <a:buSzPts val="1400"/>
              <a:buNone/>
              <a:defRPr sz="1400" b="1">
                <a:solidFill>
                  <a:srgbClr val="A5B7C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 idx="6"/>
          </p:nvPr>
        </p:nvSpPr>
        <p:spPr>
          <a:xfrm>
            <a:off x="6291975" y="2187200"/>
            <a:ext cx="23583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Font typeface="Roboto"/>
              <a:buNone/>
              <a:defRPr sz="12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cxnSp>
        <p:nvCxnSpPr>
          <p:cNvPr id="53" name="Google Shape;53;p9"/>
          <p:cNvCxnSpPr/>
          <p:nvPr/>
        </p:nvCxnSpPr>
        <p:spPr>
          <a:xfrm>
            <a:off x="3363026" y="1735807"/>
            <a:ext cx="0" cy="2973600"/>
          </a:xfrm>
          <a:prstGeom prst="straightConnector1">
            <a:avLst/>
          </a:prstGeom>
          <a:noFill/>
          <a:ln w="19050" cap="flat" cmpd="sng">
            <a:solidFill>
              <a:srgbClr val="A5B7C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4" name="Google Shape;54;p9"/>
          <p:cNvCxnSpPr/>
          <p:nvPr/>
        </p:nvCxnSpPr>
        <p:spPr>
          <a:xfrm>
            <a:off x="6082549" y="1735807"/>
            <a:ext cx="0" cy="2973600"/>
          </a:xfrm>
          <a:prstGeom prst="straightConnector1">
            <a:avLst/>
          </a:prstGeom>
          <a:noFill/>
          <a:ln w="19050" cap="flat" cmpd="sng">
            <a:solidFill>
              <a:srgbClr val="A5B7C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5" name="Google Shape;55;p9"/>
          <p:cNvSpPr txBox="1">
            <a:spLocks noGrp="1"/>
          </p:cNvSpPr>
          <p:nvPr>
            <p:ph type="title" idx="7"/>
          </p:nvPr>
        </p:nvSpPr>
        <p:spPr>
          <a:xfrm>
            <a:off x="795447" y="3425726"/>
            <a:ext cx="23583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7C6"/>
              </a:buClr>
              <a:buSzPts val="1400"/>
              <a:buNone/>
              <a:defRPr sz="1400" b="1">
                <a:solidFill>
                  <a:srgbClr val="A5B7C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title" idx="8"/>
          </p:nvPr>
        </p:nvSpPr>
        <p:spPr>
          <a:xfrm>
            <a:off x="795300" y="3769825"/>
            <a:ext cx="23583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Font typeface="Roboto"/>
              <a:buNone/>
              <a:defRPr sz="12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title" idx="9"/>
          </p:nvPr>
        </p:nvSpPr>
        <p:spPr>
          <a:xfrm>
            <a:off x="3543710" y="3425726"/>
            <a:ext cx="23583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7C6"/>
              </a:buClr>
              <a:buSzPts val="1400"/>
              <a:buNone/>
              <a:defRPr sz="1400" b="1">
                <a:solidFill>
                  <a:srgbClr val="A5B7C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title" idx="13"/>
          </p:nvPr>
        </p:nvSpPr>
        <p:spPr>
          <a:xfrm>
            <a:off x="3543638" y="3769825"/>
            <a:ext cx="23583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Font typeface="Roboto"/>
              <a:buNone/>
              <a:defRPr sz="12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title" idx="14"/>
          </p:nvPr>
        </p:nvSpPr>
        <p:spPr>
          <a:xfrm>
            <a:off x="6292048" y="3425726"/>
            <a:ext cx="2358300" cy="4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B7C6"/>
              </a:buClr>
              <a:buSzPts val="1400"/>
              <a:buNone/>
              <a:defRPr sz="1400" b="1">
                <a:solidFill>
                  <a:srgbClr val="A5B7C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title" idx="15"/>
          </p:nvPr>
        </p:nvSpPr>
        <p:spPr>
          <a:xfrm>
            <a:off x="6291975" y="3769825"/>
            <a:ext cx="23583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Font typeface="Roboto"/>
              <a:buNone/>
              <a:defRPr sz="12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3E606F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title" idx="16"/>
          </p:nvPr>
        </p:nvSpPr>
        <p:spPr>
          <a:xfrm>
            <a:off x="1202925" y="466625"/>
            <a:ext cx="6738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3000"/>
              <a:buFont typeface="Roboto"/>
              <a:buNone/>
              <a:defRPr sz="3000"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441"/>
              </a:buClr>
              <a:buSzPts val="2800"/>
              <a:buFont typeface="Roboto"/>
              <a:buNone/>
              <a:defRPr b="1">
                <a:solidFill>
                  <a:srgbClr val="19344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slide">
  <p:cSld name="CUSTOM_12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/>
          <p:nvPr/>
        </p:nvSpPr>
        <p:spPr>
          <a:xfrm>
            <a:off x="0" y="3617125"/>
            <a:ext cx="2826300" cy="443400"/>
          </a:xfrm>
          <a:prstGeom prst="rect">
            <a:avLst/>
          </a:prstGeom>
          <a:solidFill>
            <a:srgbClr val="A5B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0"/>
          <p:cNvSpPr/>
          <p:nvPr/>
        </p:nvSpPr>
        <p:spPr>
          <a:xfrm>
            <a:off x="1" y="4094201"/>
            <a:ext cx="3633900" cy="443400"/>
          </a:xfrm>
          <a:prstGeom prst="rect">
            <a:avLst/>
          </a:prstGeom>
          <a:solidFill>
            <a:srgbClr val="1934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415626" y="3696723"/>
            <a:ext cx="4213801" cy="9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2pPr>
            <a:lvl3pPr lvl="2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3pPr>
            <a:lvl4pPr lvl="3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4pPr>
            <a:lvl5pPr lvl="4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5pPr>
            <a:lvl6pPr lvl="5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6pPr>
            <a:lvl7pPr lvl="6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7pPr>
            <a:lvl8pPr lvl="7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8pPr>
            <a:lvl9pPr lvl="8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95300" y="695225"/>
            <a:ext cx="7553401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Roboto Medium"/>
              <a:buNone/>
              <a:defRPr sz="26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 b="0" i="0" u="none" strike="noStrike" cap="none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85226" y="1668825"/>
            <a:ext cx="6402900" cy="26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302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600"/>
              <a:buFont typeface="Roboto"/>
              <a:buChar char="●"/>
              <a:defRPr sz="1600" b="0" i="0" u="none" strike="noStrike" cap="none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302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600"/>
              <a:buFont typeface="Roboto"/>
              <a:buChar char="○"/>
              <a:defRPr sz="1600" b="0" i="0" u="none" strike="noStrike" cap="none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238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500"/>
              <a:buFont typeface="Roboto"/>
              <a:buChar char="■"/>
              <a:defRPr sz="1500" b="0" i="0" u="none" strike="noStrike" cap="none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238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500"/>
              <a:buFont typeface="Roboto"/>
              <a:buChar char="●"/>
              <a:defRPr sz="1500" b="0" i="0" u="none" strike="noStrike" cap="none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11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300"/>
              <a:buFont typeface="Roboto"/>
              <a:buChar char="●"/>
              <a:defRPr sz="1300" b="0" i="0" u="none" strike="noStrike" cap="none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115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300"/>
              <a:buFont typeface="Roboto"/>
              <a:buChar char="○"/>
              <a:defRPr sz="1300" b="0" i="0" u="none" strike="noStrike" cap="none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048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Font typeface="Roboto"/>
              <a:buChar char="■"/>
              <a:defRPr sz="1200" b="0" i="0" u="none" strike="noStrike" cap="none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2"/>
          <p:cNvSpPr/>
          <p:nvPr/>
        </p:nvSpPr>
        <p:spPr>
          <a:xfrm>
            <a:off x="-7651" y="3024500"/>
            <a:ext cx="8278019" cy="1474200"/>
          </a:xfrm>
          <a:prstGeom prst="rect">
            <a:avLst/>
          </a:prstGeom>
          <a:solidFill>
            <a:srgbClr val="A5B7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32"/>
          <p:cNvSpPr txBox="1">
            <a:spLocks noGrp="1"/>
          </p:cNvSpPr>
          <p:nvPr>
            <p:ph type="title"/>
          </p:nvPr>
        </p:nvSpPr>
        <p:spPr>
          <a:xfrm>
            <a:off x="476301" y="1944525"/>
            <a:ext cx="8322601" cy="19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bg-BG" dirty="0" smtClean="0"/>
              <a:t>Мартин Златев Маринов 1</a:t>
            </a:r>
            <a:r>
              <a:rPr lang="en-US" dirty="0" smtClean="0"/>
              <a:t>2</a:t>
            </a:r>
            <a:r>
              <a:rPr lang="bg-BG" dirty="0" smtClean="0"/>
              <a:t>а клас</a:t>
            </a:r>
            <a:endParaRPr dirty="0"/>
          </a:p>
        </p:txBody>
      </p:sp>
      <p:sp>
        <p:nvSpPr>
          <p:cNvPr id="161" name="Google Shape;161;p32"/>
          <p:cNvSpPr txBox="1">
            <a:spLocks noGrp="1"/>
          </p:cNvSpPr>
          <p:nvPr>
            <p:ph type="body" idx="4294967295"/>
          </p:nvPr>
        </p:nvSpPr>
        <p:spPr>
          <a:xfrm>
            <a:off x="7646975" y="493391"/>
            <a:ext cx="10164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00" b="1" dirty="0">
              <a:solidFill>
                <a:srgbClr val="A5B7C6"/>
              </a:solidFill>
            </a:endParaRPr>
          </a:p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00" b="1" dirty="0">
              <a:solidFill>
                <a:srgbClr val="A5B7C6"/>
              </a:solidFill>
            </a:endParaRPr>
          </a:p>
        </p:txBody>
      </p:sp>
      <p:sp>
        <p:nvSpPr>
          <p:cNvPr id="162" name="Google Shape;162;p32"/>
          <p:cNvSpPr txBox="1">
            <a:spLocks noGrp="1"/>
          </p:cNvSpPr>
          <p:nvPr>
            <p:ph type="subTitle" idx="1"/>
          </p:nvPr>
        </p:nvSpPr>
        <p:spPr>
          <a:xfrm>
            <a:off x="250441" y="3770575"/>
            <a:ext cx="7797309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Презентация на тема: 9-те най-успешни предприемачи в света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>
            <a:spLocks noGrp="1"/>
          </p:cNvSpPr>
          <p:nvPr>
            <p:ph type="title"/>
          </p:nvPr>
        </p:nvSpPr>
        <p:spPr>
          <a:xfrm>
            <a:off x="1570402" y="2979175"/>
            <a:ext cx="6548284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2200" dirty="0"/>
              <a:t>Създател на wikipedia.org с Лари </a:t>
            </a:r>
            <a:r>
              <a:rPr lang="ru-RU" sz="2200" dirty="0" smtClean="0"/>
              <a:t>Сангър</a:t>
            </a:r>
            <a:r>
              <a:rPr lang="en-US" sz="2200" dirty="0"/>
              <a:t>.</a:t>
            </a:r>
            <a:r>
              <a:rPr lang="ru-RU" sz="2200" dirty="0" smtClean="0"/>
              <a:t> </a:t>
            </a:r>
            <a:r>
              <a:rPr lang="en-US" sz="2200" dirty="0" err="1"/>
              <a:t>T</a:t>
            </a:r>
            <a:r>
              <a:rPr lang="ru-RU" sz="2200" dirty="0" smtClean="0"/>
              <a:t>ази </a:t>
            </a:r>
            <a:r>
              <a:rPr lang="ru-RU" sz="2200" dirty="0"/>
              <a:t>онлайн енциклопедия е достъпна на почти 300 езика само с едно щракване</a:t>
            </a:r>
            <a:r>
              <a:rPr lang="ru-RU" sz="2200" dirty="0" smtClean="0"/>
              <a:t>.</a:t>
            </a:r>
            <a:r>
              <a:rPr lang="ru-RU" sz="2200" dirty="0"/>
              <a:t> Въпреки че в случая с Уикипедия успехът е очевиден, Уелс се е </a:t>
            </a:r>
            <a:r>
              <a:rPr lang="ru-RU" sz="2200" dirty="0" smtClean="0"/>
              <a:t>провал</a:t>
            </a:r>
            <a:r>
              <a:rPr lang="bg-BG" sz="2200" dirty="0"/>
              <a:t>я</a:t>
            </a:r>
            <a:r>
              <a:rPr lang="ru-RU" sz="2200" dirty="0" smtClean="0"/>
              <a:t>л </a:t>
            </a:r>
            <a:r>
              <a:rPr lang="ru-RU" sz="2200" dirty="0"/>
              <a:t>в множество проекти, като не спира да продължава да създава инструменти, които помагат на света. </a:t>
            </a:r>
            <a:r>
              <a:rPr lang="ru-RU" sz="2200" dirty="0" smtClean="0"/>
              <a:t>WT.Social или известно като WikiTribune е пример за </a:t>
            </a:r>
            <a:r>
              <a:rPr lang="ru-RU" sz="2200" dirty="0"/>
              <a:t>това.</a:t>
            </a:r>
            <a:br>
              <a:rPr lang="ru-RU" sz="2200" dirty="0"/>
            </a:br>
            <a:r>
              <a:rPr lang="ru-RU" dirty="0"/>
              <a:t/>
            </a:r>
            <a:br>
              <a:rPr lang="ru-RU" dirty="0"/>
            </a:br>
            <a:endParaRPr sz="2400" b="1" dirty="0"/>
          </a:p>
        </p:txBody>
      </p:sp>
      <p:sp>
        <p:nvSpPr>
          <p:cNvPr id="168" name="Google Shape;168;p33"/>
          <p:cNvSpPr txBox="1">
            <a:spLocks noGrp="1"/>
          </p:cNvSpPr>
          <p:nvPr>
            <p:ph type="subTitle" idx="1"/>
          </p:nvPr>
        </p:nvSpPr>
        <p:spPr>
          <a:xfrm>
            <a:off x="834629" y="0"/>
            <a:ext cx="74937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bg-BG" sz="3600" dirty="0" smtClean="0"/>
              <a:t>Джими </a:t>
            </a:r>
            <a:r>
              <a:rPr lang="bg-BG" sz="3600" dirty="0" err="1" smtClean="0"/>
              <a:t>Уейлс</a:t>
            </a:r>
            <a:endParaRPr sz="36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" y="3224981"/>
            <a:ext cx="1570402" cy="191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52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00" y="1840447"/>
            <a:ext cx="7553401" cy="1996527"/>
          </a:xfrm>
        </p:spPr>
        <p:txBody>
          <a:bodyPr/>
          <a:lstStyle/>
          <a:p>
            <a:r>
              <a:rPr lang="bg-BG" sz="4000" dirty="0" smtClean="0">
                <a:solidFill>
                  <a:schemeClr val="accent3"/>
                </a:solidFill>
              </a:rPr>
              <a:t>Благодаря за вашето внимание!</a:t>
            </a:r>
            <a:endParaRPr lang="bg-BG" sz="4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>
            <a:spLocks noGrp="1"/>
          </p:cNvSpPr>
          <p:nvPr>
            <p:ph type="title"/>
          </p:nvPr>
        </p:nvSpPr>
        <p:spPr>
          <a:xfrm>
            <a:off x="795300" y="1853125"/>
            <a:ext cx="7553401" cy="21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200" dirty="0" smtClean="0"/>
              <a:t>Бил </a:t>
            </a:r>
            <a:r>
              <a:rPr lang="ru-RU" sz="2200" dirty="0"/>
              <a:t>Гейтс е компютърният съосновател на </a:t>
            </a:r>
            <a:r>
              <a:rPr lang="ru-RU" sz="2200" dirty="0" smtClean="0"/>
              <a:t>Microsoft</a:t>
            </a:r>
            <a:r>
              <a:rPr lang="ru-RU" sz="2200" dirty="0"/>
              <a:t>, една от най-големите софтуерни компании в света</a:t>
            </a:r>
            <a:r>
              <a:rPr lang="ru-RU" sz="2200" dirty="0" smtClean="0"/>
              <a:t>.</a:t>
            </a:r>
            <a:r>
              <a:rPr lang="ru-RU" sz="2200" dirty="0">
                <a:solidFill>
                  <a:srgbClr val="FFFFFF"/>
                </a:solidFill>
              </a:rPr>
              <a:t> </a:t>
            </a:r>
            <a:r>
              <a:rPr lang="ru-RU" sz="2200" dirty="0" smtClean="0">
                <a:solidFill>
                  <a:srgbClr val="FFFFFF"/>
                </a:solidFill>
              </a:rPr>
              <a:t>Още като ученик впечатлява преподавателите си с научните си познания и математическите си</a:t>
            </a:r>
            <a:r>
              <a:rPr lang="en-US" sz="2200" dirty="0" smtClean="0">
                <a:solidFill>
                  <a:srgbClr val="FFFFFF"/>
                </a:solidFill>
              </a:rPr>
              <a:t> </a:t>
            </a:r>
            <a:r>
              <a:rPr lang="ru-RU" sz="2200" dirty="0" smtClean="0">
                <a:solidFill>
                  <a:srgbClr val="FFFFFF"/>
                </a:solidFill>
              </a:rPr>
              <a:t>способности. Един </a:t>
            </a:r>
            <a:r>
              <a:rPr lang="ru-RU" sz="2200" dirty="0">
                <a:solidFill>
                  <a:srgbClr val="FFFFFF"/>
                </a:solidFill>
              </a:rPr>
              <a:t>от </a:t>
            </a:r>
            <a:r>
              <a:rPr lang="ru-RU" sz="2200" dirty="0" smtClean="0">
                <a:solidFill>
                  <a:srgbClr val="FFFFFF"/>
                </a:solidFill>
              </a:rPr>
              <a:t>най-богатите </a:t>
            </a:r>
            <a:r>
              <a:rPr lang="ru-RU" sz="2200" dirty="0">
                <a:solidFill>
                  <a:srgbClr val="FFFFFF"/>
                </a:solidFill>
              </a:rPr>
              <a:t>хора </a:t>
            </a:r>
            <a:r>
              <a:rPr lang="bg-BG" sz="2200" dirty="0">
                <a:solidFill>
                  <a:srgbClr val="FFFFFF"/>
                </a:solidFill>
              </a:rPr>
              <a:t>в</a:t>
            </a:r>
            <a:r>
              <a:rPr lang="ru-RU" sz="2200" dirty="0">
                <a:solidFill>
                  <a:srgbClr val="FFFFFF"/>
                </a:solidFill>
              </a:rPr>
              <a:t> </a:t>
            </a:r>
            <a:r>
              <a:rPr lang="ru-RU" sz="2200" dirty="0" smtClean="0">
                <a:solidFill>
                  <a:srgbClr val="FFFFFF"/>
                </a:solidFill>
              </a:rPr>
              <a:t>света</a:t>
            </a:r>
            <a:r>
              <a:rPr lang="ru-RU" sz="2200" dirty="0" smtClean="0"/>
              <a:t>, </a:t>
            </a:r>
            <a:r>
              <a:rPr lang="ru-RU" sz="2200" dirty="0"/>
              <a:t>според списание "Форбс".</a:t>
            </a:r>
            <a:endParaRPr sz="2200" dirty="0"/>
          </a:p>
        </p:txBody>
      </p:sp>
      <p:sp>
        <p:nvSpPr>
          <p:cNvPr id="168" name="Google Shape;168;p33"/>
          <p:cNvSpPr txBox="1">
            <a:spLocks noGrp="1"/>
          </p:cNvSpPr>
          <p:nvPr>
            <p:ph type="subTitle" idx="1"/>
          </p:nvPr>
        </p:nvSpPr>
        <p:spPr>
          <a:xfrm>
            <a:off x="795299" y="104444"/>
            <a:ext cx="74937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3600" dirty="0" smtClean="0"/>
              <a:t>Бил Гейтс</a:t>
            </a:r>
            <a:endParaRPr sz="3600" dirty="0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560237"/>
            <a:ext cx="1415283" cy="1583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>
            <a:spLocks noGrp="1"/>
          </p:cNvSpPr>
          <p:nvPr>
            <p:ph type="title"/>
          </p:nvPr>
        </p:nvSpPr>
        <p:spPr>
          <a:xfrm>
            <a:off x="795300" y="1853125"/>
            <a:ext cx="7553401" cy="21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Стив </a:t>
            </a:r>
            <a:r>
              <a:rPr lang="ru-RU" sz="2200" dirty="0"/>
              <a:t>Джобс е един от н</a:t>
            </a:r>
            <a:r>
              <a:rPr lang="ru-RU" sz="2200" dirty="0" smtClean="0"/>
              <a:t>ай-известните </a:t>
            </a:r>
            <a:r>
              <a:rPr lang="ru-RU" sz="2200" dirty="0"/>
              <a:t>п</a:t>
            </a:r>
            <a:r>
              <a:rPr lang="ru-RU" sz="2200" dirty="0" smtClean="0"/>
              <a:t>редприемачи </a:t>
            </a:r>
            <a:r>
              <a:rPr lang="ru-RU" sz="2200" dirty="0"/>
              <a:t>в историята. Н</a:t>
            </a:r>
            <a:r>
              <a:rPr lang="ru-RU" sz="2200" dirty="0" smtClean="0"/>
              <a:t>еговият </a:t>
            </a:r>
            <a:r>
              <a:rPr lang="ru-RU" sz="2200" dirty="0"/>
              <a:t>н</a:t>
            </a:r>
            <a:r>
              <a:rPr lang="ru-RU" sz="2200" dirty="0" smtClean="0"/>
              <a:t>еуморен </a:t>
            </a:r>
            <a:r>
              <a:rPr lang="ru-RU" sz="2200" dirty="0"/>
              <a:t>и и</a:t>
            </a:r>
            <a:r>
              <a:rPr lang="ru-RU" sz="2200" dirty="0" smtClean="0"/>
              <a:t>новативен </a:t>
            </a:r>
            <a:r>
              <a:rPr lang="ru-RU" sz="2200" dirty="0"/>
              <a:t>характер го </a:t>
            </a:r>
            <a:r>
              <a:rPr lang="ru-RU" sz="2200" dirty="0" smtClean="0"/>
              <a:t>мотивира </a:t>
            </a:r>
            <a:r>
              <a:rPr lang="ru-RU" sz="2200" dirty="0"/>
              <a:t>да създаде преди и след в м</a:t>
            </a:r>
            <a:r>
              <a:rPr lang="ru-RU" sz="2200" dirty="0" smtClean="0"/>
              <a:t>обилните технологии и компютрите. Той е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с</a:t>
            </a:r>
            <a:r>
              <a:rPr lang="ru-RU" sz="2200" dirty="0" smtClean="0"/>
              <a:t>ъздател </a:t>
            </a:r>
            <a:r>
              <a:rPr lang="ru-RU" sz="2200" dirty="0"/>
              <a:t>и съосновател на </a:t>
            </a:r>
            <a:r>
              <a:rPr lang="ru-RU" sz="2200" dirty="0" smtClean="0"/>
              <a:t>Apple. Списание </a:t>
            </a:r>
            <a:r>
              <a:rPr lang="en-US" sz="2200" dirty="0" smtClean="0"/>
              <a:t>“Fortune” </a:t>
            </a:r>
            <a:r>
              <a:rPr lang="bg-BG" sz="2200" dirty="0" smtClean="0"/>
              <a:t>го   класира начело на най-умните хора в света на технологиите.</a:t>
            </a:r>
            <a:r>
              <a:rPr lang="ru-RU" sz="2200" dirty="0"/>
              <a:t/>
            </a:r>
            <a:br>
              <a:rPr lang="ru-RU" sz="2200" dirty="0"/>
            </a:br>
            <a:endParaRPr sz="2200" b="1" dirty="0"/>
          </a:p>
        </p:txBody>
      </p:sp>
      <p:sp>
        <p:nvSpPr>
          <p:cNvPr id="168" name="Google Shape;168;p33"/>
          <p:cNvSpPr txBox="1">
            <a:spLocks noGrp="1"/>
          </p:cNvSpPr>
          <p:nvPr>
            <p:ph type="subTitle" idx="1"/>
          </p:nvPr>
        </p:nvSpPr>
        <p:spPr>
          <a:xfrm>
            <a:off x="716642" y="0"/>
            <a:ext cx="7493700" cy="5183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3600" dirty="0" err="1" smtClean="0"/>
              <a:t>Стив</a:t>
            </a:r>
            <a:r>
              <a:rPr lang="bg-BG" sz="3600" dirty="0" smtClean="0"/>
              <a:t> </a:t>
            </a:r>
            <a:r>
              <a:rPr lang="bg-BG" sz="3600" dirty="0" err="1" smtClean="0"/>
              <a:t>Джобс</a:t>
            </a:r>
            <a:endParaRPr sz="3600" dirty="0"/>
          </a:p>
        </p:txBody>
      </p:sp>
      <p:pic>
        <p:nvPicPr>
          <p:cNvPr id="1030" name="Picture 6" descr="Последните думи на Стив Джобс - ВЪТРЕШЕН КОМПАС Стив-Джоб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553417"/>
            <a:ext cx="1409455" cy="159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0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>
            <a:spLocks noGrp="1"/>
          </p:cNvSpPr>
          <p:nvPr>
            <p:ph type="title"/>
          </p:nvPr>
        </p:nvSpPr>
        <p:spPr>
          <a:xfrm>
            <a:off x="795300" y="1853125"/>
            <a:ext cx="7553401" cy="21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2200" dirty="0"/>
              <a:t>Джеф Безос </a:t>
            </a:r>
            <a:r>
              <a:rPr lang="en-US" sz="2200" dirty="0" smtClean="0"/>
              <a:t>e </a:t>
            </a:r>
            <a:r>
              <a:rPr lang="bg-BG" sz="2200" dirty="0" smtClean="0"/>
              <a:t>американски предприемач,</a:t>
            </a:r>
            <a:r>
              <a:rPr lang="ru-RU" sz="2200" dirty="0" smtClean="0"/>
              <a:t> петия</a:t>
            </a:r>
            <a:r>
              <a:rPr lang="bg-BG" sz="2200" dirty="0"/>
              <a:t>т</a:t>
            </a:r>
            <a:r>
              <a:rPr lang="ru-RU" sz="2200" dirty="0" smtClean="0"/>
              <a:t> </a:t>
            </a:r>
            <a:r>
              <a:rPr lang="ru-RU" sz="2200" dirty="0"/>
              <a:t>най-богат човек в </a:t>
            </a:r>
            <a:r>
              <a:rPr lang="ru-RU" sz="2200" dirty="0" smtClean="0"/>
              <a:t>света. Основател </a:t>
            </a:r>
            <a:r>
              <a:rPr lang="ru-RU" sz="2200" dirty="0"/>
              <a:t>и главен изпълнителен директор на добре познатия уебсайт за онлайн пазаруване Amazon.com</a:t>
            </a:r>
            <a:r>
              <a:rPr lang="ru-RU" sz="2200" dirty="0" smtClean="0"/>
              <a:t>. Основател е и на аерокосмическа компания </a:t>
            </a:r>
            <a:r>
              <a:rPr lang="en-US" sz="2200" dirty="0" smtClean="0"/>
              <a:t>“Blue Origin</a:t>
            </a:r>
            <a:r>
              <a:rPr lang="en-US" sz="2400" dirty="0" smtClean="0"/>
              <a:t>”.</a:t>
            </a:r>
            <a:endParaRPr sz="2400" b="1" dirty="0"/>
          </a:p>
        </p:txBody>
      </p:sp>
      <p:sp>
        <p:nvSpPr>
          <p:cNvPr id="168" name="Google Shape;168;p33"/>
          <p:cNvSpPr txBox="1">
            <a:spLocks noGrp="1"/>
          </p:cNvSpPr>
          <p:nvPr>
            <p:ph type="subTitle" idx="1"/>
          </p:nvPr>
        </p:nvSpPr>
        <p:spPr>
          <a:xfrm>
            <a:off x="716642" y="0"/>
            <a:ext cx="74937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3600" dirty="0" smtClean="0"/>
              <a:t>Джеф </a:t>
            </a:r>
            <a:r>
              <a:rPr lang="bg-BG" sz="3600" dirty="0" err="1" smtClean="0"/>
              <a:t>Безос</a:t>
            </a:r>
            <a:endParaRPr sz="3600" dirty="0"/>
          </a:p>
        </p:txBody>
      </p:sp>
      <p:pic>
        <p:nvPicPr>
          <p:cNvPr id="2052" name="Picture 4" descr="Джеф Безос – У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3529838"/>
            <a:ext cx="1209367" cy="161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0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>
            <a:spLocks noGrp="1"/>
          </p:cNvSpPr>
          <p:nvPr>
            <p:ph type="title"/>
          </p:nvPr>
        </p:nvSpPr>
        <p:spPr>
          <a:xfrm>
            <a:off x="1346667" y="2812027"/>
            <a:ext cx="6548284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2200" dirty="0"/>
              <a:t>И</a:t>
            </a:r>
            <a:r>
              <a:rPr lang="ru-RU" sz="2200" dirty="0" smtClean="0"/>
              <a:t>лон Мъск </a:t>
            </a:r>
            <a:r>
              <a:rPr lang="ru-RU" sz="2200" dirty="0"/>
              <a:t>е физик от Южна Африка, който </a:t>
            </a:r>
            <a:r>
              <a:rPr lang="ru-RU" sz="2200" dirty="0" smtClean="0"/>
              <a:t>започва </a:t>
            </a:r>
            <a:r>
              <a:rPr lang="ru-RU" sz="2200" dirty="0"/>
              <a:t>живота си, опитвайки се да създаде нещо от значение и да остави следа в </a:t>
            </a:r>
            <a:r>
              <a:rPr lang="ru-RU" sz="2200" dirty="0" smtClean="0"/>
              <a:t>света.</a:t>
            </a:r>
            <a:r>
              <a:rPr lang="en-US" sz="2200" dirty="0" smtClean="0"/>
              <a:t> </a:t>
            </a:r>
            <a:r>
              <a:rPr lang="ru-RU" sz="2200" dirty="0" smtClean="0"/>
              <a:t>Едва 12-годишен продава код за видео игра </a:t>
            </a:r>
            <a:r>
              <a:rPr lang="en-US" sz="2200" dirty="0" smtClean="0"/>
              <a:t>“</a:t>
            </a:r>
            <a:r>
              <a:rPr lang="en-US" sz="2200" dirty="0" err="1" smtClean="0"/>
              <a:t>Blastar</a:t>
            </a:r>
            <a:r>
              <a:rPr lang="en-US" sz="2200" dirty="0" smtClean="0"/>
              <a:t>”</a:t>
            </a:r>
            <a:r>
              <a:rPr lang="ru-RU" sz="2200" dirty="0" smtClean="0"/>
              <a:t>.</a:t>
            </a:r>
            <a:r>
              <a:rPr lang="en-US" sz="2200" dirty="0" smtClean="0"/>
              <a:t> </a:t>
            </a:r>
            <a:r>
              <a:rPr lang="bg-BG" sz="2200" dirty="0" smtClean="0"/>
              <a:t>На по-късен етап от живота си се п</a:t>
            </a:r>
            <a:r>
              <a:rPr lang="ru-RU" sz="2200" dirty="0" smtClean="0"/>
              <a:t>ремества в Канада, а по -късно и в САЩ. </a:t>
            </a:r>
            <a:r>
              <a:rPr lang="ru-RU" sz="2200" dirty="0"/>
              <a:t>Създаването на компанията Zip2 </a:t>
            </a:r>
            <a:r>
              <a:rPr lang="ru-RU" sz="2200" dirty="0" smtClean="0"/>
              <a:t>го отвежда към управляване </a:t>
            </a:r>
            <a:r>
              <a:rPr lang="ru-RU" sz="2200" dirty="0"/>
              <a:t>повече от 200 </a:t>
            </a:r>
            <a:r>
              <a:rPr lang="ru-RU" sz="2200" dirty="0" smtClean="0"/>
              <a:t>уебсайта.</a:t>
            </a:r>
            <a:r>
              <a:rPr lang="ru-RU" sz="2400" dirty="0"/>
              <a:t/>
            </a:r>
            <a:br>
              <a:rPr lang="ru-RU" sz="2400" dirty="0"/>
            </a:br>
            <a:endParaRPr sz="2400" b="1" dirty="0"/>
          </a:p>
        </p:txBody>
      </p:sp>
      <p:sp>
        <p:nvSpPr>
          <p:cNvPr id="168" name="Google Shape;168;p33"/>
          <p:cNvSpPr txBox="1">
            <a:spLocks noGrp="1"/>
          </p:cNvSpPr>
          <p:nvPr>
            <p:ph type="subTitle" idx="1"/>
          </p:nvPr>
        </p:nvSpPr>
        <p:spPr>
          <a:xfrm>
            <a:off x="873959" y="64219"/>
            <a:ext cx="74937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3600" dirty="0" err="1" smtClean="0"/>
              <a:t>Илон</a:t>
            </a:r>
            <a:r>
              <a:rPr lang="bg-BG" sz="3600" dirty="0" smtClean="0"/>
              <a:t> </a:t>
            </a:r>
            <a:r>
              <a:rPr lang="bg-BG" sz="3600" dirty="0" err="1" smtClean="0"/>
              <a:t>Мъск</a:t>
            </a:r>
            <a:endParaRPr sz="3600" dirty="0"/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057832"/>
            <a:ext cx="1584182" cy="208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68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>
            <a:spLocks noGrp="1"/>
          </p:cNvSpPr>
          <p:nvPr>
            <p:ph type="title"/>
          </p:nvPr>
        </p:nvSpPr>
        <p:spPr>
          <a:xfrm>
            <a:off x="1425325" y="2408904"/>
            <a:ext cx="6548284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200" dirty="0" smtClean="0"/>
              <a:t>Zuckerberg-създателят </a:t>
            </a:r>
            <a:r>
              <a:rPr lang="ru-RU" sz="2200" dirty="0"/>
              <a:t>на социалната мрежа Facebook, </a:t>
            </a:r>
            <a:r>
              <a:rPr lang="ru-RU" sz="2200" dirty="0" smtClean="0"/>
              <a:t>милиардер. Започва да програмира в детските си години, като приема това за забавление. Нает му е частен учител, който го нарича</a:t>
            </a:r>
            <a:r>
              <a:rPr lang="en-US" sz="2200" dirty="0" smtClean="0"/>
              <a:t> ”</a:t>
            </a:r>
            <a:r>
              <a:rPr lang="ru-RU" sz="2200" dirty="0" smtClean="0"/>
              <a:t>чудо</a:t>
            </a:r>
            <a:r>
              <a:rPr lang="en-US" sz="2200" dirty="0" smtClean="0"/>
              <a:t>”. </a:t>
            </a:r>
            <a:r>
              <a:rPr lang="bg-BG" sz="2200" dirty="0" smtClean="0"/>
              <a:t>Като ученик разработва програма</a:t>
            </a:r>
            <a:r>
              <a:rPr lang="en-US" sz="2200" dirty="0" smtClean="0"/>
              <a:t> </a:t>
            </a:r>
            <a:r>
              <a:rPr lang="bg-BG" sz="2200" dirty="0" smtClean="0"/>
              <a:t>“</a:t>
            </a:r>
            <a:r>
              <a:rPr lang="en-US" sz="2200" dirty="0" err="1" smtClean="0"/>
              <a:t>Zucknet</a:t>
            </a:r>
            <a:r>
              <a:rPr lang="en-US" sz="2200" dirty="0" smtClean="0"/>
              <a:t>”,</a:t>
            </a:r>
            <a:r>
              <a:rPr lang="bg-BG" sz="2200" dirty="0" smtClean="0"/>
              <a:t> подпомагаща стоматологичната работа на баща му от дома, като управлява компютрите.</a:t>
            </a:r>
            <a:r>
              <a:rPr lang="en-US" sz="2200" dirty="0" smtClean="0"/>
              <a:t> </a:t>
            </a:r>
            <a:endParaRPr sz="2200" b="1" dirty="0"/>
          </a:p>
        </p:txBody>
      </p:sp>
      <p:sp>
        <p:nvSpPr>
          <p:cNvPr id="168" name="Google Shape;168;p33"/>
          <p:cNvSpPr txBox="1">
            <a:spLocks noGrp="1"/>
          </p:cNvSpPr>
          <p:nvPr>
            <p:ph type="subTitle" idx="1"/>
          </p:nvPr>
        </p:nvSpPr>
        <p:spPr>
          <a:xfrm>
            <a:off x="873959" y="0"/>
            <a:ext cx="74937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bg-BG" sz="3600" dirty="0">
                <a:solidFill>
                  <a:schemeClr val="bg1"/>
                </a:solidFill>
              </a:rPr>
              <a:t>Марк</a:t>
            </a:r>
            <a:r>
              <a:rPr lang="bg-BG" sz="3600" dirty="0"/>
              <a:t> </a:t>
            </a:r>
            <a:r>
              <a:rPr lang="bg-BG" sz="3600" dirty="0">
                <a:solidFill>
                  <a:schemeClr val="bg1"/>
                </a:solidFill>
                <a:latin typeface="Google Sans"/>
              </a:rPr>
              <a:t>Зъкърбърг</a:t>
            </a:r>
            <a:endParaRPr sz="3600" dirty="0">
              <a:solidFill>
                <a:schemeClr val="bg1"/>
              </a:solidFill>
            </a:endParaRPr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352" y="3514875"/>
            <a:ext cx="1533833" cy="156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03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>
            <a:spLocks noGrp="1"/>
          </p:cNvSpPr>
          <p:nvPr>
            <p:ph type="title"/>
          </p:nvPr>
        </p:nvSpPr>
        <p:spPr>
          <a:xfrm>
            <a:off x="1346667" y="2654711"/>
            <a:ext cx="6548284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2200" dirty="0"/>
              <a:t>Стивън </a:t>
            </a:r>
            <a:r>
              <a:rPr lang="ru-RU" sz="2200" dirty="0" smtClean="0"/>
              <a:t>Возняк е </a:t>
            </a:r>
            <a:r>
              <a:rPr lang="ru-RU" sz="2200" dirty="0" smtClean="0">
                <a:solidFill>
                  <a:srgbClr val="FFFFFF"/>
                </a:solidFill>
              </a:rPr>
              <a:t>съосновател </a:t>
            </a:r>
            <a:r>
              <a:rPr lang="ru-RU" sz="2200" dirty="0">
                <a:solidFill>
                  <a:srgbClr val="FFFFFF"/>
                </a:solidFill>
              </a:rPr>
              <a:t>на Apple </a:t>
            </a:r>
            <a:r>
              <a:rPr lang="ru-RU" sz="2200" dirty="0" smtClean="0"/>
              <a:t>заедно </a:t>
            </a:r>
            <a:r>
              <a:rPr lang="ru-RU" sz="2200" dirty="0"/>
              <a:t>със Стив </a:t>
            </a:r>
            <a:r>
              <a:rPr lang="ru-RU" sz="2200" dirty="0" smtClean="0"/>
              <a:t>Джобс. </a:t>
            </a:r>
            <a:r>
              <a:rPr lang="ru-RU" sz="2200" dirty="0"/>
              <a:t>Неговите стремежи като предприемач </a:t>
            </a:r>
            <a:r>
              <a:rPr lang="ru-RU" sz="2200" dirty="0" smtClean="0"/>
              <a:t>са били същите </a:t>
            </a:r>
            <a:r>
              <a:rPr lang="ru-RU" sz="2200" dirty="0"/>
              <a:t>като на </a:t>
            </a:r>
            <a:r>
              <a:rPr lang="ru-RU" sz="2200" dirty="0" smtClean="0"/>
              <a:t>Джобс. </a:t>
            </a:r>
            <a:r>
              <a:rPr lang="ru-RU" sz="2200" dirty="0"/>
              <a:t>И двамата </a:t>
            </a:r>
            <a:r>
              <a:rPr lang="ru-RU" sz="2200" dirty="0" smtClean="0"/>
              <a:t>са имали инициатива, и двамата са започнали проекта си </a:t>
            </a:r>
            <a:r>
              <a:rPr lang="ru-RU" sz="2200" dirty="0"/>
              <a:t>в гаража, за да развият своите идеи.</a:t>
            </a:r>
            <a:br>
              <a:rPr lang="ru-RU" sz="2200" dirty="0"/>
            </a:br>
            <a:r>
              <a:rPr lang="ru-RU" sz="2200" dirty="0"/>
              <a:t>Возняк напуска Apple </a:t>
            </a:r>
            <a:r>
              <a:rPr lang="bg-BG" sz="2200" dirty="0" smtClean="0"/>
              <a:t>през</a:t>
            </a:r>
            <a:r>
              <a:rPr lang="ru-RU" sz="2200" dirty="0" smtClean="0"/>
              <a:t> </a:t>
            </a:r>
            <a:r>
              <a:rPr lang="ru-RU" sz="2200" dirty="0"/>
              <a:t>1985 </a:t>
            </a:r>
            <a:r>
              <a:rPr lang="ru-RU" sz="2200" dirty="0" smtClean="0"/>
              <a:t>г., като</a:t>
            </a:r>
            <a:r>
              <a:rPr lang="bg-BG" sz="2200" dirty="0" smtClean="0"/>
              <a:t> създава </a:t>
            </a:r>
            <a:r>
              <a:rPr lang="ru-RU" sz="2200" dirty="0" smtClean="0"/>
              <a:t>компания</a:t>
            </a:r>
            <a:r>
              <a:rPr lang="ru-RU" sz="2200" dirty="0"/>
              <a:t>, наречена </a:t>
            </a:r>
            <a:r>
              <a:rPr lang="ru-RU" sz="2200" dirty="0" smtClean="0"/>
              <a:t>Cloud</a:t>
            </a:r>
            <a:r>
              <a:rPr lang="ru-RU" sz="2200" dirty="0"/>
              <a:t> </a:t>
            </a:r>
            <a:r>
              <a:rPr lang="ru-RU" sz="2200" dirty="0" smtClean="0"/>
              <a:t>9</a:t>
            </a:r>
            <a:r>
              <a:rPr lang="en-US" sz="2200" dirty="0" smtClean="0"/>
              <a:t> /CL-9/</a:t>
            </a:r>
            <a:r>
              <a:rPr lang="bg-BG" sz="2200" dirty="0" smtClean="0"/>
              <a:t>, която пуска на пазара първото универсално</a:t>
            </a:r>
            <a:r>
              <a:rPr lang="en-US" sz="2200" dirty="0" smtClean="0"/>
              <a:t> </a:t>
            </a:r>
            <a:r>
              <a:rPr lang="bg-BG" sz="2200" dirty="0" smtClean="0"/>
              <a:t>дистанционно</a:t>
            </a:r>
            <a:r>
              <a:rPr lang="en-US" sz="2200" dirty="0" smtClean="0"/>
              <a:t>.</a:t>
            </a:r>
            <a:r>
              <a:rPr lang="ru-RU" sz="2200" dirty="0"/>
              <a:t/>
            </a:r>
            <a:br>
              <a:rPr lang="ru-RU" sz="2200" dirty="0"/>
            </a:br>
            <a:endParaRPr sz="2200" b="1" dirty="0"/>
          </a:p>
        </p:txBody>
      </p:sp>
      <p:sp>
        <p:nvSpPr>
          <p:cNvPr id="168" name="Google Shape;168;p33"/>
          <p:cNvSpPr txBox="1">
            <a:spLocks noGrp="1"/>
          </p:cNvSpPr>
          <p:nvPr>
            <p:ph type="subTitle" idx="1"/>
          </p:nvPr>
        </p:nvSpPr>
        <p:spPr>
          <a:xfrm>
            <a:off x="834629" y="0"/>
            <a:ext cx="74937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bg-BG" sz="3600" dirty="0" smtClean="0"/>
              <a:t>Стивън </a:t>
            </a:r>
            <a:r>
              <a:rPr lang="bg-BG" sz="3600" dirty="0" err="1" smtClean="0"/>
              <a:t>Возняк</a:t>
            </a:r>
            <a:endParaRPr sz="3600" dirty="0"/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0107" y="3142636"/>
            <a:ext cx="1406773" cy="200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41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>
            <a:spLocks noGrp="1"/>
          </p:cNvSpPr>
          <p:nvPr>
            <p:ph type="title"/>
          </p:nvPr>
        </p:nvSpPr>
        <p:spPr>
          <a:xfrm>
            <a:off x="1523646" y="2654711"/>
            <a:ext cx="6548284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2200" dirty="0"/>
              <a:t>Дисни е човекът с най-много </a:t>
            </a:r>
            <a:r>
              <a:rPr lang="en-US" sz="2200" dirty="0" smtClean="0"/>
              <a:t>“</a:t>
            </a:r>
            <a:r>
              <a:rPr lang="ru-RU" sz="2200" dirty="0" smtClean="0"/>
              <a:t>Оскари</a:t>
            </a:r>
            <a:r>
              <a:rPr lang="en-US" sz="2200" dirty="0" smtClean="0"/>
              <a:t>”</a:t>
            </a:r>
            <a:r>
              <a:rPr lang="ru-RU" sz="2200" dirty="0" smtClean="0"/>
              <a:t> </a:t>
            </a:r>
            <a:r>
              <a:rPr lang="ru-RU" sz="2200" dirty="0"/>
              <a:t>в историята на киното, </a:t>
            </a:r>
            <a:r>
              <a:rPr lang="ru-RU" sz="2200" dirty="0" smtClean="0"/>
              <a:t>като има </a:t>
            </a:r>
            <a:r>
              <a:rPr lang="ru-RU" sz="2200" dirty="0"/>
              <a:t>дълъг път до </a:t>
            </a:r>
            <a:r>
              <a:rPr lang="ru-RU" sz="2200" dirty="0" smtClean="0"/>
              <a:t>върха.</a:t>
            </a:r>
            <a:r>
              <a:rPr lang="en-US" sz="2200" dirty="0" smtClean="0"/>
              <a:t> </a:t>
            </a:r>
            <a:r>
              <a:rPr lang="ru-RU" sz="2200" dirty="0" smtClean="0"/>
              <a:t>Всичко започва </a:t>
            </a:r>
            <a:r>
              <a:rPr lang="ru-RU" sz="2200" dirty="0"/>
              <a:t>със страстта му към рисуването и комиксите, нещо, което го </a:t>
            </a:r>
            <a:r>
              <a:rPr lang="ru-RU" sz="2200" dirty="0" smtClean="0"/>
              <a:t>мотивира </a:t>
            </a:r>
            <a:r>
              <a:rPr lang="ru-RU" sz="2200" dirty="0"/>
              <a:t>да работи в </a:t>
            </a:r>
            <a:r>
              <a:rPr lang="ru-RU" sz="2200" dirty="0" smtClean="0"/>
              <a:t>арт - </a:t>
            </a:r>
            <a:r>
              <a:rPr lang="ru-RU" sz="2200" dirty="0"/>
              <a:t>студио. Но едва години по-късно той </a:t>
            </a:r>
            <a:r>
              <a:rPr lang="bg-BG" sz="2200" dirty="0" smtClean="0"/>
              <a:t>създава „</a:t>
            </a:r>
            <a:r>
              <a:rPr lang="ru-RU" sz="2200" dirty="0" smtClean="0"/>
              <a:t>Laugh-O-Gram Films</a:t>
            </a:r>
            <a:r>
              <a:rPr lang="en-US" sz="2200" dirty="0" smtClean="0"/>
              <a:t>”</a:t>
            </a:r>
            <a:r>
              <a:rPr lang="ru-RU" sz="2200" dirty="0" smtClean="0"/>
              <a:t> </a:t>
            </a:r>
            <a:r>
              <a:rPr lang="ru-RU" sz="2200" dirty="0"/>
              <a:t>Inc., компания, посветена на създаването на късометражни филми за </a:t>
            </a:r>
            <a:r>
              <a:rPr lang="ru-RU" sz="2200" dirty="0" smtClean="0"/>
              <a:t>деца. В нея е създаден и филмът </a:t>
            </a:r>
            <a:r>
              <a:rPr lang="en-US" sz="2200" dirty="0" smtClean="0"/>
              <a:t>“</a:t>
            </a:r>
            <a:r>
              <a:rPr lang="ru-RU" sz="2200" dirty="0" smtClean="0"/>
              <a:t>Алиса </a:t>
            </a:r>
            <a:r>
              <a:rPr lang="ru-RU" sz="2200" dirty="0"/>
              <a:t>в страната на </a:t>
            </a:r>
            <a:r>
              <a:rPr lang="ru-RU" sz="2200" dirty="0" smtClean="0"/>
              <a:t>чудесата</a:t>
            </a:r>
            <a:r>
              <a:rPr lang="en-US" sz="2200" dirty="0" smtClean="0"/>
              <a:t>”</a:t>
            </a:r>
            <a:r>
              <a:rPr lang="ru-RU" sz="2200" dirty="0" smtClean="0"/>
              <a:t>.</a:t>
            </a:r>
            <a:r>
              <a:rPr lang="ru-RU" sz="2200" dirty="0"/>
              <a:t/>
            </a:r>
            <a:br>
              <a:rPr lang="ru-RU" sz="2200" dirty="0"/>
            </a:br>
            <a:endParaRPr sz="2200" b="1" dirty="0"/>
          </a:p>
        </p:txBody>
      </p:sp>
      <p:sp>
        <p:nvSpPr>
          <p:cNvPr id="168" name="Google Shape;168;p33"/>
          <p:cNvSpPr txBox="1">
            <a:spLocks noGrp="1"/>
          </p:cNvSpPr>
          <p:nvPr>
            <p:ph type="subTitle" idx="1"/>
          </p:nvPr>
        </p:nvSpPr>
        <p:spPr>
          <a:xfrm>
            <a:off x="834629" y="0"/>
            <a:ext cx="74937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bg-BG" sz="3600" dirty="0" smtClean="0"/>
              <a:t>Уолт Дисни</a:t>
            </a:r>
            <a:endParaRPr sz="36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998839"/>
            <a:ext cx="1427173" cy="214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>
            <a:spLocks noGrp="1"/>
          </p:cNvSpPr>
          <p:nvPr>
            <p:ph type="title"/>
          </p:nvPr>
        </p:nvSpPr>
        <p:spPr>
          <a:xfrm>
            <a:off x="1523646" y="2654711"/>
            <a:ext cx="6548284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2200" dirty="0"/>
              <a:t>Сам Уолтън е американски предприемач от </a:t>
            </a:r>
            <a:r>
              <a:rPr lang="ru-RU" sz="2200" dirty="0" smtClean="0"/>
              <a:t>20</a:t>
            </a:r>
            <a:r>
              <a:rPr lang="en-US" sz="2200" dirty="0" smtClean="0"/>
              <a:t> </a:t>
            </a:r>
            <a:r>
              <a:rPr lang="ru-RU" sz="2200" dirty="0" smtClean="0"/>
              <a:t>-</a:t>
            </a:r>
            <a:r>
              <a:rPr lang="ru-RU" sz="2200" dirty="0"/>
              <a:t>ти век, който основава двата най-големи магазина за търговия на дребно в страната.</a:t>
            </a:r>
            <a:br>
              <a:rPr lang="ru-RU" sz="2200" dirty="0"/>
            </a:br>
            <a:r>
              <a:rPr lang="ru-RU" sz="2200" dirty="0"/>
              <a:t>Първият от </a:t>
            </a:r>
            <a:r>
              <a:rPr lang="ru-RU" sz="2200" dirty="0" smtClean="0"/>
              <a:t>тях </a:t>
            </a:r>
            <a:r>
              <a:rPr lang="ru-RU" sz="2200" dirty="0"/>
              <a:t>е Walmart, мултинационална компания, която оперира вериги универсални магазини, както и складови клубове. </a:t>
            </a:r>
            <a:r>
              <a:rPr lang="ru-RU" sz="2200" dirty="0" err="1"/>
              <a:t>Това</a:t>
            </a:r>
            <a:r>
              <a:rPr lang="ru-RU" sz="2200" dirty="0"/>
              <a:t> е </a:t>
            </a:r>
            <a:r>
              <a:rPr lang="ru-RU" sz="2200" dirty="0" err="1"/>
              <a:t>третата</a:t>
            </a:r>
            <a:r>
              <a:rPr lang="ru-RU" sz="2200" dirty="0"/>
              <a:t> публична корпорация в света.</a:t>
            </a:r>
            <a:br>
              <a:rPr lang="ru-RU" sz="2200" dirty="0"/>
            </a:br>
            <a:endParaRPr sz="2200" b="1" dirty="0"/>
          </a:p>
        </p:txBody>
      </p:sp>
      <p:sp>
        <p:nvSpPr>
          <p:cNvPr id="168" name="Google Shape;168;p33"/>
          <p:cNvSpPr txBox="1">
            <a:spLocks noGrp="1"/>
          </p:cNvSpPr>
          <p:nvPr>
            <p:ph type="subTitle" idx="1"/>
          </p:nvPr>
        </p:nvSpPr>
        <p:spPr>
          <a:xfrm>
            <a:off x="834629" y="0"/>
            <a:ext cx="74937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bg-BG" sz="3600" dirty="0" smtClean="0"/>
              <a:t>Сам </a:t>
            </a:r>
            <a:r>
              <a:rPr lang="bg-BG" sz="3600" dirty="0" err="1" smtClean="0"/>
              <a:t>Уолтън</a:t>
            </a:r>
            <a:endParaRPr sz="3600" dirty="0"/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317" y="3424632"/>
            <a:ext cx="1685892" cy="171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busines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401</Words>
  <Application>Microsoft Office PowerPoint</Application>
  <PresentationFormat>On-screen Show (16:9)</PresentationFormat>
  <Paragraphs>21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Google Sans</vt:lpstr>
      <vt:lpstr>Roboto</vt:lpstr>
      <vt:lpstr>Roboto Medium</vt:lpstr>
      <vt:lpstr>Simple business</vt:lpstr>
      <vt:lpstr>Мартин Златев Маринов 12а клас</vt:lpstr>
      <vt:lpstr>Бил Гейтс е компютърният съосновател на Microsoft, една от най-големите софтуерни компании в света. Още като ученик впечатлява преподавателите си с научните си познания и математическите си способности. Един от най-богатите хора в света, според списание "Форбс".</vt:lpstr>
      <vt:lpstr> Стив Джобс е един от най-известните предприемачи в историята. Неговият неуморен и иновативен характер го мотивира да създаде преди и след в мобилните технологии и компютрите. Той е създател и съосновател на Apple. Списание “Fortune” го   класира начело на най-умните хора в света на технологиите. </vt:lpstr>
      <vt:lpstr>Джеф Безос e американски предприемач, петият най-богат човек в света. Основател и главен изпълнителен директор на добре познатия уебсайт за онлайн пазаруване Amazon.com. Основател е и на аерокосмическа компания “Blue Origin”.</vt:lpstr>
      <vt:lpstr>Илон Мъск е физик от Южна Африка, който започва живота си, опитвайки се да създаде нещо от значение и да остави следа в света. Едва 12-годишен продава код за видео игра “Blastar”. На по-късен етап от живота си се премества в Канада, а по -късно и в САЩ. Създаването на компанията Zip2 го отвежда към управляване повече от 200 уебсайта. </vt:lpstr>
      <vt:lpstr> Zuckerberg-създателят на социалната мрежа Facebook, милиардер. Започва да програмира в детските си години, като приема това за забавление. Нает му е частен учител, който го нарича ”чудо”. Като ученик разработва програма “Zucknet”, подпомагаща стоматологичната работа на баща му от дома, като управлява компютрите. </vt:lpstr>
      <vt:lpstr>Стивън Возняк е съосновател на Apple заедно със Стив Джобс. Неговите стремежи като предприемач са били същите като на Джобс. И двамата са имали инициатива, и двамата са започнали проекта си в гаража, за да развият своите идеи. Возняк напуска Apple през 1985 г., като създава компания, наречена Cloud 9 /CL-9/, която пуска на пазара първото универсално дистанционно. </vt:lpstr>
      <vt:lpstr>Дисни е човекът с най-много “Оскари” в историята на киното, като има дълъг път до върха. Всичко започва със страстта му към рисуването и комиксите, нещо, което го мотивира да работи в арт - студио. Но едва години по-късно той създава „Laugh-O-Gram Films” Inc., компания, посветена на създаването на късометражни филми за деца. В нея е създаден и филмът “Алиса в страната на чудесата”. </vt:lpstr>
      <vt:lpstr>Сам Уолтън е американски предприемач от 20 -ти век, който основава двата най-големи магазина за търговия на дребно в страната. Първият от тях е Walmart, мултинационална компания, която оперира вериги универсални магазини, както и складови клубове. Това е третата публична корпорация в света. </vt:lpstr>
      <vt:lpstr>Създател на wikipedia.org с Лари Сангър. Tази онлайн енциклопедия е достъпна на почти 300 езика само с едно щракване. Въпреки че в случая с Уикипедия успехът е очевиден, Уелс се е провалял в множество проекти, като не спира да продължава да създава инструменти, които помагат на света. WT.Social или известно като WikiTribune е пример за това.  </vt:lpstr>
      <vt:lpstr>Благодаря за вашето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Мартин Златев Маринов 11а клас</dc:title>
  <dc:creator>Marto</dc:creator>
  <cp:lastModifiedBy>Admin</cp:lastModifiedBy>
  <cp:revision>21</cp:revision>
  <dcterms:modified xsi:type="dcterms:W3CDTF">2021-11-16T12:25:45Z</dcterms:modified>
</cp:coreProperties>
</file>